
<file path=[Content_Types].xml><?xml version="1.0" encoding="utf-8"?>
<Types xmlns="http://schemas.openxmlformats.org/package/2006/content-types">
  <Default Extension="png" ContentType="image/png"/>
  <Default Extension="svg" ContentType="image/svg+xml"/>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Lst>
  <p:notesMasterIdLst>
    <p:notesMasterId r:id="rId59"/>
  </p:notesMasterIdLst>
  <p:sldIdLst>
    <p:sldId id="256" r:id="rId5"/>
    <p:sldId id="265" r:id="rId6"/>
    <p:sldId id="257" r:id="rId7"/>
    <p:sldId id="314" r:id="rId8"/>
    <p:sldId id="258" r:id="rId9"/>
    <p:sldId id="260" r:id="rId10"/>
    <p:sldId id="259" r:id="rId11"/>
    <p:sldId id="261" r:id="rId12"/>
    <p:sldId id="313" r:id="rId13"/>
    <p:sldId id="264" r:id="rId14"/>
    <p:sldId id="266" r:id="rId15"/>
    <p:sldId id="267" r:id="rId16"/>
    <p:sldId id="268" r:id="rId17"/>
    <p:sldId id="269" r:id="rId18"/>
    <p:sldId id="270" r:id="rId19"/>
    <p:sldId id="271" r:id="rId20"/>
    <p:sldId id="272" r:id="rId21"/>
    <p:sldId id="273" r:id="rId22"/>
    <p:sldId id="274" r:id="rId23"/>
    <p:sldId id="275" r:id="rId24"/>
    <p:sldId id="276" r:id="rId25"/>
    <p:sldId id="278" r:id="rId26"/>
    <p:sldId id="279" r:id="rId27"/>
    <p:sldId id="280" r:id="rId28"/>
    <p:sldId id="281" r:id="rId29"/>
    <p:sldId id="282" r:id="rId30"/>
    <p:sldId id="283"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15" r:id="rId47"/>
    <p:sldId id="301" r:id="rId48"/>
    <p:sldId id="302" r:id="rId49"/>
    <p:sldId id="303" r:id="rId50"/>
    <p:sldId id="304" r:id="rId51"/>
    <p:sldId id="305" r:id="rId52"/>
    <p:sldId id="306" r:id="rId53"/>
    <p:sldId id="307" r:id="rId54"/>
    <p:sldId id="308" r:id="rId55"/>
    <p:sldId id="309" r:id="rId56"/>
    <p:sldId id="310" r:id="rId57"/>
    <p:sldId id="311" r:id="rId5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3645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580F4AE-CA92-E346-BA81-291479F7931C}" v="1" dt="2022-03-16T19:41:45.86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087" autoAdjust="0"/>
    <p:restoredTop sz="94660"/>
  </p:normalViewPr>
  <p:slideViewPr>
    <p:cSldViewPr snapToGrid="0">
      <p:cViewPr varScale="1">
        <p:scale>
          <a:sx n="87" d="100"/>
          <a:sy n="87" d="100"/>
        </p:scale>
        <p:origin x="208" y="30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5" Type="http://schemas.openxmlformats.org/officeDocument/2006/relationships/slide" Target="slides/slide1.xml"/><Relationship Id="rId61" Type="http://schemas.openxmlformats.org/officeDocument/2006/relationships/viewProps" Target="viewProps.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strRef>
          <c:f>'Bar Table'!$C$21</c:f>
          <c:strCache>
            <c:ptCount val="1"/>
            <c:pt idx="0">
              <c:v> Wisconsin residents </c:v>
            </c:pt>
          </c:strCache>
        </c:strRef>
      </c:tx>
      <c:overlay val="0"/>
      <c:spPr>
        <a:noFill/>
        <a:ln>
          <a:noFill/>
        </a:ln>
        <a:effectLst/>
      </c:spPr>
      <c:txPr>
        <a:bodyPr rot="0" spcFirstLastPara="1" vertOverflow="ellipsis" vert="horz" wrap="square" anchor="ctr" anchorCtr="1"/>
        <a:lstStyle/>
        <a:p>
          <a:pPr>
            <a:defRPr sz="16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0.48021479678878731"/>
          <c:y val="0.15972066078116767"/>
          <c:w val="0.45672447252891657"/>
          <c:h val="0.78167258860591204"/>
        </c:manualLayout>
      </c:layout>
      <c:barChart>
        <c:barDir val="bar"/>
        <c:grouping val="clustered"/>
        <c:varyColors val="0"/>
        <c:ser>
          <c:idx val="0"/>
          <c:order val="0"/>
          <c:tx>
            <c:strRef>
              <c:f>'Bar Table'!$F$3</c:f>
              <c:strCache>
                <c:ptCount val="1"/>
                <c:pt idx="0">
                  <c:v>July 1, 2019 population estimate</c:v>
                </c:pt>
              </c:strCache>
            </c:strRef>
          </c:tx>
          <c:spPr>
            <a:solidFill>
              <a:srgbClr val="0000FF"/>
            </a:solidFill>
            <a:ln>
              <a:noFill/>
            </a:ln>
            <a:effectLst/>
          </c:spPr>
          <c:invertIfNegative val="0"/>
          <c:dLbls>
            <c:spPr>
              <a:solidFill>
                <a:schemeClr val="bg1">
                  <a:alpha val="50000"/>
                </a:schemeClr>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0000FF"/>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'Bar Table'!$E$4:$E$10</c:f>
              <c:strCache>
                <c:ptCount val="7"/>
                <c:pt idx="0">
                  <c:v> not-Hispanic White alone </c:v>
                </c:pt>
                <c:pt idx="1">
                  <c:v> not-Hispanic Black or African American alone </c:v>
                </c:pt>
                <c:pt idx="2">
                  <c:v> not-Hispanic American Indian and Alaska Native alone </c:v>
                </c:pt>
                <c:pt idx="3">
                  <c:v> not-Hispanic Asian alone </c:v>
                </c:pt>
                <c:pt idx="4">
                  <c:v> not-Hispanic Native Hawaiian and Other Pacific Islander alone </c:v>
                </c:pt>
                <c:pt idx="5">
                  <c:v> not-Hispanic two or more races </c:v>
                </c:pt>
                <c:pt idx="6">
                  <c:v> Hispanic (of any race) </c:v>
                </c:pt>
              </c:strCache>
            </c:strRef>
          </c:cat>
          <c:val>
            <c:numRef>
              <c:f>'Bar Table'!$F$4:$F$10</c:f>
              <c:numCache>
                <c:formatCode>_ #,##0_);_ \-\ #,##0_);_ #,##0_);_(@_)</c:formatCode>
                <c:ptCount val="7"/>
                <c:pt idx="0">
                  <c:v>4709065</c:v>
                </c:pt>
                <c:pt idx="1">
                  <c:v>372273</c:v>
                </c:pt>
                <c:pt idx="2">
                  <c:v>52436</c:v>
                </c:pt>
                <c:pt idx="3">
                  <c:v>172205</c:v>
                </c:pt>
                <c:pt idx="4">
                  <c:v>2318</c:v>
                </c:pt>
                <c:pt idx="5">
                  <c:v>100929</c:v>
                </c:pt>
                <c:pt idx="6">
                  <c:v>413208</c:v>
                </c:pt>
              </c:numCache>
            </c:numRef>
          </c:val>
          <c:extLst>
            <c:ext xmlns:c16="http://schemas.microsoft.com/office/drawing/2014/chart" uri="{C3380CC4-5D6E-409C-BE32-E72D297353CC}">
              <c16:uniqueId val="{00000000-9D9E-4760-B333-43E5CC884B12}"/>
            </c:ext>
          </c:extLst>
        </c:ser>
        <c:ser>
          <c:idx val="1"/>
          <c:order val="1"/>
          <c:tx>
            <c:strRef>
              <c:f>'Bar Table'!$G$3</c:f>
              <c:strCache>
                <c:ptCount val="1"/>
                <c:pt idx="0">
                  <c:v>April 1, 2010 Census</c:v>
                </c:pt>
              </c:strCache>
            </c:strRef>
          </c:tx>
          <c:spPr>
            <a:solidFill>
              <a:srgbClr val="FF0000"/>
            </a:solidFill>
            <a:ln>
              <a:noFill/>
            </a:ln>
            <a:effectLst/>
          </c:spPr>
          <c:invertIfNegative val="0"/>
          <c:dLbls>
            <c:spPr>
              <a:solidFill>
                <a:schemeClr val="bg1">
                  <a:alpha val="50000"/>
                </a:schemeClr>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rgbClr val="FF0000"/>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'Bar Table'!$E$4:$E$10</c:f>
              <c:strCache>
                <c:ptCount val="7"/>
                <c:pt idx="0">
                  <c:v> not-Hispanic White alone </c:v>
                </c:pt>
                <c:pt idx="1">
                  <c:v> not-Hispanic Black or African American alone </c:v>
                </c:pt>
                <c:pt idx="2">
                  <c:v> not-Hispanic American Indian and Alaska Native alone </c:v>
                </c:pt>
                <c:pt idx="3">
                  <c:v> not-Hispanic Asian alone </c:v>
                </c:pt>
                <c:pt idx="4">
                  <c:v> not-Hispanic Native Hawaiian and Other Pacific Islander alone </c:v>
                </c:pt>
                <c:pt idx="5">
                  <c:v> not-Hispanic two or more races </c:v>
                </c:pt>
                <c:pt idx="6">
                  <c:v> Hispanic (of any race) </c:v>
                </c:pt>
              </c:strCache>
            </c:strRef>
          </c:cat>
          <c:val>
            <c:numRef>
              <c:f>'Bar Table'!$G$4:$G$10</c:f>
              <c:numCache>
                <c:formatCode>_ #,##0_);_ \-\ #,##0_);_ #,##0_);_(@_)</c:formatCode>
                <c:ptCount val="7"/>
                <c:pt idx="0">
                  <c:v>4742619</c:v>
                </c:pt>
                <c:pt idx="1">
                  <c:v>352014</c:v>
                </c:pt>
                <c:pt idx="2">
                  <c:v>48629</c:v>
                </c:pt>
                <c:pt idx="3">
                  <c:v>129328</c:v>
                </c:pt>
                <c:pt idx="4">
                  <c:v>1599</c:v>
                </c:pt>
                <c:pt idx="5">
                  <c:v>76741</c:v>
                </c:pt>
                <c:pt idx="6">
                  <c:v>336056</c:v>
                </c:pt>
              </c:numCache>
            </c:numRef>
          </c:val>
          <c:extLst>
            <c:ext xmlns:c16="http://schemas.microsoft.com/office/drawing/2014/chart" uri="{C3380CC4-5D6E-409C-BE32-E72D297353CC}">
              <c16:uniqueId val="{00000001-9D9E-4760-B333-43E5CC884B12}"/>
            </c:ext>
          </c:extLst>
        </c:ser>
        <c:dLbls>
          <c:showLegendKey val="0"/>
          <c:showVal val="0"/>
          <c:showCatName val="0"/>
          <c:showSerName val="0"/>
          <c:showPercent val="0"/>
          <c:showBubbleSize val="0"/>
        </c:dLbls>
        <c:gapWidth val="182"/>
        <c:axId val="1189324608"/>
        <c:axId val="1189319360"/>
      </c:barChart>
      <c:catAx>
        <c:axId val="1189324608"/>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crossAx val="1189319360"/>
        <c:crosses val="autoZero"/>
        <c:auto val="1"/>
        <c:lblAlgn val="ctr"/>
        <c:lblOffset val="100"/>
        <c:noMultiLvlLbl val="0"/>
      </c:catAx>
      <c:valAx>
        <c:axId val="1189319360"/>
        <c:scaling>
          <c:orientation val="minMax"/>
        </c:scaling>
        <c:delete val="1"/>
        <c:axPos val="b"/>
        <c:numFmt formatCode="_ #,##0_);_ \-\ #,##0_);_ #,##0_);_(@_)" sourceLinked="1"/>
        <c:majorTickMark val="none"/>
        <c:minorTickMark val="none"/>
        <c:tickLblPos val="nextTo"/>
        <c:crossAx val="1189324608"/>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200"/>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_rels/drawing1.xml.rels><?xml version="1.0" encoding="UTF-8" standalone="yes"?>
<Relationships xmlns="http://schemas.openxmlformats.org/package/2006/relationships"><Relationship Id="rId8" Type="http://schemas.openxmlformats.org/officeDocument/2006/relationships/image" Target="../media/image20.svg"/><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svg"/><Relationship Id="rId1" Type="http://schemas.openxmlformats.org/officeDocument/2006/relationships/image" Target="../media/image13.png"/><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6.sv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9F5548-37D8-463D-85E8-26C7570B0695}" type="doc">
      <dgm:prSet loTypeId="urn:microsoft.com/office/officeart/2018/2/layout/IconVerticalSolidList" loCatId="icon" qsTypeId="urn:microsoft.com/office/officeart/2005/8/quickstyle/simple1" qsCatId="simple" csTypeId="urn:microsoft.com/office/officeart/2005/8/colors/accent1_2" csCatId="accent1" phldr="1"/>
      <dgm:spPr/>
      <dgm:t>
        <a:bodyPr/>
        <a:lstStyle/>
        <a:p>
          <a:endParaRPr lang="en-US"/>
        </a:p>
      </dgm:t>
    </dgm:pt>
    <dgm:pt modelId="{3ED859F6-E539-4574-9769-566A0346AA93}">
      <dgm:prSet/>
      <dgm:spPr/>
      <dgm:t>
        <a:bodyPr/>
        <a:lstStyle/>
        <a:p>
          <a:pPr>
            <a:lnSpc>
              <a:spcPct val="100000"/>
            </a:lnSpc>
          </a:pPr>
          <a:r>
            <a:rPr lang="en-US"/>
            <a:t>Agenda questions</a:t>
          </a:r>
        </a:p>
      </dgm:t>
    </dgm:pt>
    <dgm:pt modelId="{B37710A1-442E-4169-8A33-EB19063A5504}" type="parTrans" cxnId="{FD1E8B5B-F7EC-4F26-A087-281D51E4FF0C}">
      <dgm:prSet/>
      <dgm:spPr/>
      <dgm:t>
        <a:bodyPr/>
        <a:lstStyle/>
        <a:p>
          <a:endParaRPr lang="en-US"/>
        </a:p>
      </dgm:t>
    </dgm:pt>
    <dgm:pt modelId="{2293618F-2AAC-4921-8392-22A6E8492C02}" type="sibTrans" cxnId="{FD1E8B5B-F7EC-4F26-A087-281D51E4FF0C}">
      <dgm:prSet/>
      <dgm:spPr/>
      <dgm:t>
        <a:bodyPr/>
        <a:lstStyle/>
        <a:p>
          <a:endParaRPr lang="en-US"/>
        </a:p>
      </dgm:t>
    </dgm:pt>
    <dgm:pt modelId="{7D650DE9-B6F0-4E5C-876E-4CC4D1467EC6}">
      <dgm:prSet/>
      <dgm:spPr/>
      <dgm:t>
        <a:bodyPr/>
        <a:lstStyle/>
        <a:p>
          <a:pPr>
            <a:lnSpc>
              <a:spcPct val="100000"/>
            </a:lnSpc>
          </a:pPr>
          <a:r>
            <a:rPr lang="en-US"/>
            <a:t>RFP community engagement intentionality</a:t>
          </a:r>
        </a:p>
      </dgm:t>
    </dgm:pt>
    <dgm:pt modelId="{ACCF4D34-9076-43A9-9DC7-4824198374B8}" type="parTrans" cxnId="{CDFCFD45-DEB9-42F5-BBA1-AD5253B9334D}">
      <dgm:prSet/>
      <dgm:spPr/>
      <dgm:t>
        <a:bodyPr/>
        <a:lstStyle/>
        <a:p>
          <a:endParaRPr lang="en-US"/>
        </a:p>
      </dgm:t>
    </dgm:pt>
    <dgm:pt modelId="{0FB8AC6C-BF96-48CA-A0E1-89884745FF51}" type="sibTrans" cxnId="{CDFCFD45-DEB9-42F5-BBA1-AD5253B9334D}">
      <dgm:prSet/>
      <dgm:spPr/>
      <dgm:t>
        <a:bodyPr/>
        <a:lstStyle/>
        <a:p>
          <a:endParaRPr lang="en-US"/>
        </a:p>
      </dgm:t>
    </dgm:pt>
    <dgm:pt modelId="{9A6C4F90-A1C5-456F-9E22-430A51B92D67}">
      <dgm:prSet/>
      <dgm:spPr/>
      <dgm:t>
        <a:bodyPr/>
        <a:lstStyle/>
        <a:p>
          <a:pPr>
            <a:lnSpc>
              <a:spcPct val="100000"/>
            </a:lnSpc>
          </a:pPr>
          <a:r>
            <a:rPr lang="en-US"/>
            <a:t>Annual presentations at budget time by each department</a:t>
          </a:r>
        </a:p>
      </dgm:t>
    </dgm:pt>
    <dgm:pt modelId="{13A1005D-F579-468D-A5A0-AF4F63164106}" type="parTrans" cxnId="{24F03EC5-76B4-4FE1-8CC6-39981F8F8764}">
      <dgm:prSet/>
      <dgm:spPr/>
      <dgm:t>
        <a:bodyPr/>
        <a:lstStyle/>
        <a:p>
          <a:endParaRPr lang="en-US"/>
        </a:p>
      </dgm:t>
    </dgm:pt>
    <dgm:pt modelId="{6EB9960B-8B25-4C8F-A376-C859090D07A8}" type="sibTrans" cxnId="{24F03EC5-76B4-4FE1-8CC6-39981F8F8764}">
      <dgm:prSet/>
      <dgm:spPr/>
      <dgm:t>
        <a:bodyPr/>
        <a:lstStyle/>
        <a:p>
          <a:endParaRPr lang="en-US"/>
        </a:p>
      </dgm:t>
    </dgm:pt>
    <dgm:pt modelId="{23986ABC-8AEA-4E25-AA78-5258950D1F12}">
      <dgm:prSet/>
      <dgm:spPr/>
      <dgm:t>
        <a:bodyPr/>
        <a:lstStyle/>
        <a:p>
          <a:pPr>
            <a:lnSpc>
              <a:spcPct val="100000"/>
            </a:lnSpc>
          </a:pPr>
          <a:r>
            <a:rPr lang="en-US"/>
            <a:t>Equity Workplans published annually by the Office for Equity and Inclusion</a:t>
          </a:r>
        </a:p>
      </dgm:t>
    </dgm:pt>
    <dgm:pt modelId="{BFADEF25-B98F-4C3A-A3A4-596F804A1EB2}" type="parTrans" cxnId="{E8454281-ADA7-4CF8-84C0-415CF0755CA7}">
      <dgm:prSet/>
      <dgm:spPr/>
      <dgm:t>
        <a:bodyPr/>
        <a:lstStyle/>
        <a:p>
          <a:endParaRPr lang="en-US"/>
        </a:p>
      </dgm:t>
    </dgm:pt>
    <dgm:pt modelId="{E6F992FF-B611-4C68-9D97-F7E730F6F1CA}" type="sibTrans" cxnId="{E8454281-ADA7-4CF8-84C0-415CF0755CA7}">
      <dgm:prSet/>
      <dgm:spPr/>
      <dgm:t>
        <a:bodyPr/>
        <a:lstStyle/>
        <a:p>
          <a:endParaRPr lang="en-US"/>
        </a:p>
      </dgm:t>
    </dgm:pt>
    <dgm:pt modelId="{26D0197F-28DD-4661-9E5F-4A52336A9E1A}" type="pres">
      <dgm:prSet presAssocID="{489F5548-37D8-463D-85E8-26C7570B0695}" presName="root" presStyleCnt="0">
        <dgm:presLayoutVars>
          <dgm:dir/>
          <dgm:resizeHandles val="exact"/>
        </dgm:presLayoutVars>
      </dgm:prSet>
      <dgm:spPr/>
    </dgm:pt>
    <dgm:pt modelId="{16A95BE5-5A2A-4F41-8899-D7A1F884EA96}" type="pres">
      <dgm:prSet presAssocID="{3ED859F6-E539-4574-9769-566A0346AA93}" presName="compNode" presStyleCnt="0"/>
      <dgm:spPr/>
    </dgm:pt>
    <dgm:pt modelId="{94B47AB6-E646-4A82-A909-B7C6B6426D11}" type="pres">
      <dgm:prSet presAssocID="{3ED859F6-E539-4574-9769-566A0346AA93}" presName="bgRect" presStyleLbl="bgShp" presStyleIdx="0" presStyleCnt="4"/>
      <dgm:spPr/>
    </dgm:pt>
    <dgm:pt modelId="{2B951403-792D-448F-9595-6F3A5D332D16}" type="pres">
      <dgm:prSet presAssocID="{3ED859F6-E539-4574-9769-566A0346AA93}"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 with Gears"/>
        </a:ext>
      </dgm:extLst>
    </dgm:pt>
    <dgm:pt modelId="{A269D7C7-A3D3-4A62-A5F3-DE6E5AC35DDF}" type="pres">
      <dgm:prSet presAssocID="{3ED859F6-E539-4574-9769-566A0346AA93}" presName="spaceRect" presStyleCnt="0"/>
      <dgm:spPr/>
    </dgm:pt>
    <dgm:pt modelId="{B9A4E234-BAB1-47B9-9D8F-19C5DE872AAF}" type="pres">
      <dgm:prSet presAssocID="{3ED859F6-E539-4574-9769-566A0346AA93}" presName="parTx" presStyleLbl="revTx" presStyleIdx="0" presStyleCnt="4">
        <dgm:presLayoutVars>
          <dgm:chMax val="0"/>
          <dgm:chPref val="0"/>
        </dgm:presLayoutVars>
      </dgm:prSet>
      <dgm:spPr/>
    </dgm:pt>
    <dgm:pt modelId="{C7D142C7-236C-4C8D-A5E4-1D86B90D9BF2}" type="pres">
      <dgm:prSet presAssocID="{2293618F-2AAC-4921-8392-22A6E8492C02}" presName="sibTrans" presStyleCnt="0"/>
      <dgm:spPr/>
    </dgm:pt>
    <dgm:pt modelId="{0422917E-5764-45AB-9115-EBEFD8CC8286}" type="pres">
      <dgm:prSet presAssocID="{7D650DE9-B6F0-4E5C-876E-4CC4D1467EC6}" presName="compNode" presStyleCnt="0"/>
      <dgm:spPr/>
    </dgm:pt>
    <dgm:pt modelId="{0AD2885E-3B14-4F5F-AC8E-8B90E0B26F99}" type="pres">
      <dgm:prSet presAssocID="{7D650DE9-B6F0-4E5C-876E-4CC4D1467EC6}" presName="bgRect" presStyleLbl="bgShp" presStyleIdx="1" presStyleCnt="4"/>
      <dgm:spPr/>
    </dgm:pt>
    <dgm:pt modelId="{72F6F3E3-B6E9-47C2-9F8F-B59EF855765B}" type="pres">
      <dgm:prSet presAssocID="{7D650DE9-B6F0-4E5C-876E-4CC4D1467EC6}"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Users"/>
        </a:ext>
      </dgm:extLst>
    </dgm:pt>
    <dgm:pt modelId="{65D8ED02-6E9D-4BEF-838E-F20BEECD10AF}" type="pres">
      <dgm:prSet presAssocID="{7D650DE9-B6F0-4E5C-876E-4CC4D1467EC6}" presName="spaceRect" presStyleCnt="0"/>
      <dgm:spPr/>
    </dgm:pt>
    <dgm:pt modelId="{067054D5-E4EC-4D68-B592-12AEA0E1B38F}" type="pres">
      <dgm:prSet presAssocID="{7D650DE9-B6F0-4E5C-876E-4CC4D1467EC6}" presName="parTx" presStyleLbl="revTx" presStyleIdx="1" presStyleCnt="4">
        <dgm:presLayoutVars>
          <dgm:chMax val="0"/>
          <dgm:chPref val="0"/>
        </dgm:presLayoutVars>
      </dgm:prSet>
      <dgm:spPr/>
    </dgm:pt>
    <dgm:pt modelId="{2CEE5BF4-5AC9-4153-9867-3695C952F2F1}" type="pres">
      <dgm:prSet presAssocID="{0FB8AC6C-BF96-48CA-A0E1-89884745FF51}" presName="sibTrans" presStyleCnt="0"/>
      <dgm:spPr/>
    </dgm:pt>
    <dgm:pt modelId="{65E01F80-E000-48A5-A2CD-11AD9162BDBD}" type="pres">
      <dgm:prSet presAssocID="{9A6C4F90-A1C5-456F-9E22-430A51B92D67}" presName="compNode" presStyleCnt="0"/>
      <dgm:spPr/>
    </dgm:pt>
    <dgm:pt modelId="{B8B8822E-46D0-4DB4-8454-B4152EF3E842}" type="pres">
      <dgm:prSet presAssocID="{9A6C4F90-A1C5-456F-9E22-430A51B92D67}" presName="bgRect" presStyleLbl="bgShp" presStyleIdx="2" presStyleCnt="4"/>
      <dgm:spPr/>
    </dgm:pt>
    <dgm:pt modelId="{FEBFDA79-63DB-4C7C-871D-772F6E985853}" type="pres">
      <dgm:prSet presAssocID="{9A6C4F90-A1C5-456F-9E22-430A51B92D67}"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Teacher"/>
        </a:ext>
      </dgm:extLst>
    </dgm:pt>
    <dgm:pt modelId="{270D5F2D-2D3D-4544-97AF-F855C6BA84C8}" type="pres">
      <dgm:prSet presAssocID="{9A6C4F90-A1C5-456F-9E22-430A51B92D67}" presName="spaceRect" presStyleCnt="0"/>
      <dgm:spPr/>
    </dgm:pt>
    <dgm:pt modelId="{15FDA2B4-1446-43DE-8D35-B46CA34EC878}" type="pres">
      <dgm:prSet presAssocID="{9A6C4F90-A1C5-456F-9E22-430A51B92D67}" presName="parTx" presStyleLbl="revTx" presStyleIdx="2" presStyleCnt="4">
        <dgm:presLayoutVars>
          <dgm:chMax val="0"/>
          <dgm:chPref val="0"/>
        </dgm:presLayoutVars>
      </dgm:prSet>
      <dgm:spPr/>
    </dgm:pt>
    <dgm:pt modelId="{C44BE97B-42A7-4454-A62A-54D35D51B052}" type="pres">
      <dgm:prSet presAssocID="{6EB9960B-8B25-4C8F-A376-C859090D07A8}" presName="sibTrans" presStyleCnt="0"/>
      <dgm:spPr/>
    </dgm:pt>
    <dgm:pt modelId="{D1F2A012-D79C-4B2F-9BF2-646A027EB025}" type="pres">
      <dgm:prSet presAssocID="{23986ABC-8AEA-4E25-AA78-5258950D1F12}" presName="compNode" presStyleCnt="0"/>
      <dgm:spPr/>
    </dgm:pt>
    <dgm:pt modelId="{07EAB799-8725-494C-B476-8081EF3BD9FB}" type="pres">
      <dgm:prSet presAssocID="{23986ABC-8AEA-4E25-AA78-5258950D1F12}" presName="bgRect" presStyleLbl="bgShp" presStyleIdx="3" presStyleCnt="4"/>
      <dgm:spPr/>
    </dgm:pt>
    <dgm:pt modelId="{AB63B8EC-A527-4431-B182-54573F6C5173}" type="pres">
      <dgm:prSet presAssocID="{23986ABC-8AEA-4E25-AA78-5258950D1F12}"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dgm:spPr>
      <dgm:extLst>
        <a:ext uri="{E40237B7-FDA0-4F09-8148-C483321AD2D9}">
          <dgm14:cNvPr xmlns:dgm14="http://schemas.microsoft.com/office/drawing/2010/diagram" id="0" name="" descr="Scales of Justice"/>
        </a:ext>
      </dgm:extLst>
    </dgm:pt>
    <dgm:pt modelId="{8C620473-54BD-4914-9AC4-19BCA93F4CAC}" type="pres">
      <dgm:prSet presAssocID="{23986ABC-8AEA-4E25-AA78-5258950D1F12}" presName="spaceRect" presStyleCnt="0"/>
      <dgm:spPr/>
    </dgm:pt>
    <dgm:pt modelId="{A5004DDB-9932-4C61-95C1-71429BE7C518}" type="pres">
      <dgm:prSet presAssocID="{23986ABC-8AEA-4E25-AA78-5258950D1F12}" presName="parTx" presStyleLbl="revTx" presStyleIdx="3" presStyleCnt="4">
        <dgm:presLayoutVars>
          <dgm:chMax val="0"/>
          <dgm:chPref val="0"/>
        </dgm:presLayoutVars>
      </dgm:prSet>
      <dgm:spPr/>
    </dgm:pt>
  </dgm:ptLst>
  <dgm:cxnLst>
    <dgm:cxn modelId="{5258B100-D422-304D-96F2-E0B14C253BBA}" type="presOf" srcId="{7D650DE9-B6F0-4E5C-876E-4CC4D1467EC6}" destId="{067054D5-E4EC-4D68-B592-12AEA0E1B38F}" srcOrd="0" destOrd="0" presId="urn:microsoft.com/office/officeart/2018/2/layout/IconVerticalSolidList"/>
    <dgm:cxn modelId="{C2D3F308-6886-AA45-833D-33516A56D548}" type="presOf" srcId="{9A6C4F90-A1C5-456F-9E22-430A51B92D67}" destId="{15FDA2B4-1446-43DE-8D35-B46CA34EC878}" srcOrd="0" destOrd="0" presId="urn:microsoft.com/office/officeart/2018/2/layout/IconVerticalSolidList"/>
    <dgm:cxn modelId="{3DAD2527-7A43-BA4B-81DE-5B391F26D27E}" type="presOf" srcId="{23986ABC-8AEA-4E25-AA78-5258950D1F12}" destId="{A5004DDB-9932-4C61-95C1-71429BE7C518}" srcOrd="0" destOrd="0" presId="urn:microsoft.com/office/officeart/2018/2/layout/IconVerticalSolidList"/>
    <dgm:cxn modelId="{A4D86427-F0D8-2D44-B581-E8E29786B373}" type="presOf" srcId="{489F5548-37D8-463D-85E8-26C7570B0695}" destId="{26D0197F-28DD-4661-9E5F-4A52336A9E1A}" srcOrd="0" destOrd="0" presId="urn:microsoft.com/office/officeart/2018/2/layout/IconVerticalSolidList"/>
    <dgm:cxn modelId="{CDFCFD45-DEB9-42F5-BBA1-AD5253B9334D}" srcId="{489F5548-37D8-463D-85E8-26C7570B0695}" destId="{7D650DE9-B6F0-4E5C-876E-4CC4D1467EC6}" srcOrd="1" destOrd="0" parTransId="{ACCF4D34-9076-43A9-9DC7-4824198374B8}" sibTransId="{0FB8AC6C-BF96-48CA-A0E1-89884745FF51}"/>
    <dgm:cxn modelId="{FD1E8B5B-F7EC-4F26-A087-281D51E4FF0C}" srcId="{489F5548-37D8-463D-85E8-26C7570B0695}" destId="{3ED859F6-E539-4574-9769-566A0346AA93}" srcOrd="0" destOrd="0" parTransId="{B37710A1-442E-4169-8A33-EB19063A5504}" sibTransId="{2293618F-2AAC-4921-8392-22A6E8492C02}"/>
    <dgm:cxn modelId="{E8454281-ADA7-4CF8-84C0-415CF0755CA7}" srcId="{489F5548-37D8-463D-85E8-26C7570B0695}" destId="{23986ABC-8AEA-4E25-AA78-5258950D1F12}" srcOrd="3" destOrd="0" parTransId="{BFADEF25-B98F-4C3A-A3A4-596F804A1EB2}" sibTransId="{E6F992FF-B611-4C68-9D97-F7E730F6F1CA}"/>
    <dgm:cxn modelId="{0D1ABE9E-954F-E943-AC6D-BEB3AB16F6C0}" type="presOf" srcId="{3ED859F6-E539-4574-9769-566A0346AA93}" destId="{B9A4E234-BAB1-47B9-9D8F-19C5DE872AAF}" srcOrd="0" destOrd="0" presId="urn:microsoft.com/office/officeart/2018/2/layout/IconVerticalSolidList"/>
    <dgm:cxn modelId="{24F03EC5-76B4-4FE1-8CC6-39981F8F8764}" srcId="{489F5548-37D8-463D-85E8-26C7570B0695}" destId="{9A6C4F90-A1C5-456F-9E22-430A51B92D67}" srcOrd="2" destOrd="0" parTransId="{13A1005D-F579-468D-A5A0-AF4F63164106}" sibTransId="{6EB9960B-8B25-4C8F-A376-C859090D07A8}"/>
    <dgm:cxn modelId="{F4975E55-AE33-7447-A1D5-8C894851DF3D}" type="presParOf" srcId="{26D0197F-28DD-4661-9E5F-4A52336A9E1A}" destId="{16A95BE5-5A2A-4F41-8899-D7A1F884EA96}" srcOrd="0" destOrd="0" presId="urn:microsoft.com/office/officeart/2018/2/layout/IconVerticalSolidList"/>
    <dgm:cxn modelId="{5ED886C2-7E18-8640-B3DA-92D96ED73D70}" type="presParOf" srcId="{16A95BE5-5A2A-4F41-8899-D7A1F884EA96}" destId="{94B47AB6-E646-4A82-A909-B7C6B6426D11}" srcOrd="0" destOrd="0" presId="urn:microsoft.com/office/officeart/2018/2/layout/IconVerticalSolidList"/>
    <dgm:cxn modelId="{9CDDE628-E125-6241-8CC7-406DC3645E36}" type="presParOf" srcId="{16A95BE5-5A2A-4F41-8899-D7A1F884EA96}" destId="{2B951403-792D-448F-9595-6F3A5D332D16}" srcOrd="1" destOrd="0" presId="urn:microsoft.com/office/officeart/2018/2/layout/IconVerticalSolidList"/>
    <dgm:cxn modelId="{169ABB7C-2D85-A244-9371-E113DF6CB7B3}" type="presParOf" srcId="{16A95BE5-5A2A-4F41-8899-D7A1F884EA96}" destId="{A269D7C7-A3D3-4A62-A5F3-DE6E5AC35DDF}" srcOrd="2" destOrd="0" presId="urn:microsoft.com/office/officeart/2018/2/layout/IconVerticalSolidList"/>
    <dgm:cxn modelId="{77A715E0-5784-4A41-BEC1-363EB9FB6CC1}" type="presParOf" srcId="{16A95BE5-5A2A-4F41-8899-D7A1F884EA96}" destId="{B9A4E234-BAB1-47B9-9D8F-19C5DE872AAF}" srcOrd="3" destOrd="0" presId="urn:microsoft.com/office/officeart/2018/2/layout/IconVerticalSolidList"/>
    <dgm:cxn modelId="{03E918BF-8074-364D-BC4F-41404E894C1B}" type="presParOf" srcId="{26D0197F-28DD-4661-9E5F-4A52336A9E1A}" destId="{C7D142C7-236C-4C8D-A5E4-1D86B90D9BF2}" srcOrd="1" destOrd="0" presId="urn:microsoft.com/office/officeart/2018/2/layout/IconVerticalSolidList"/>
    <dgm:cxn modelId="{FA03BACC-9A47-464C-8C12-34C74F432400}" type="presParOf" srcId="{26D0197F-28DD-4661-9E5F-4A52336A9E1A}" destId="{0422917E-5764-45AB-9115-EBEFD8CC8286}" srcOrd="2" destOrd="0" presId="urn:microsoft.com/office/officeart/2018/2/layout/IconVerticalSolidList"/>
    <dgm:cxn modelId="{93155F33-18FD-284B-A923-662B6689D500}" type="presParOf" srcId="{0422917E-5764-45AB-9115-EBEFD8CC8286}" destId="{0AD2885E-3B14-4F5F-AC8E-8B90E0B26F99}" srcOrd="0" destOrd="0" presId="urn:microsoft.com/office/officeart/2018/2/layout/IconVerticalSolidList"/>
    <dgm:cxn modelId="{07F14B2E-1DB3-324A-BCC4-7BD75A270712}" type="presParOf" srcId="{0422917E-5764-45AB-9115-EBEFD8CC8286}" destId="{72F6F3E3-B6E9-47C2-9F8F-B59EF855765B}" srcOrd="1" destOrd="0" presId="urn:microsoft.com/office/officeart/2018/2/layout/IconVerticalSolidList"/>
    <dgm:cxn modelId="{5A766B39-40D7-3748-9CA1-CF18A15BE273}" type="presParOf" srcId="{0422917E-5764-45AB-9115-EBEFD8CC8286}" destId="{65D8ED02-6E9D-4BEF-838E-F20BEECD10AF}" srcOrd="2" destOrd="0" presId="urn:microsoft.com/office/officeart/2018/2/layout/IconVerticalSolidList"/>
    <dgm:cxn modelId="{900890F1-6DD7-894E-8ACD-B5C6072F3DD9}" type="presParOf" srcId="{0422917E-5764-45AB-9115-EBEFD8CC8286}" destId="{067054D5-E4EC-4D68-B592-12AEA0E1B38F}" srcOrd="3" destOrd="0" presId="urn:microsoft.com/office/officeart/2018/2/layout/IconVerticalSolidList"/>
    <dgm:cxn modelId="{32F38377-2120-7043-B910-53FFB1DF89EC}" type="presParOf" srcId="{26D0197F-28DD-4661-9E5F-4A52336A9E1A}" destId="{2CEE5BF4-5AC9-4153-9867-3695C952F2F1}" srcOrd="3" destOrd="0" presId="urn:microsoft.com/office/officeart/2018/2/layout/IconVerticalSolidList"/>
    <dgm:cxn modelId="{0AE8C288-D7B1-8C44-A9C9-FE6599CCAE29}" type="presParOf" srcId="{26D0197F-28DD-4661-9E5F-4A52336A9E1A}" destId="{65E01F80-E000-48A5-A2CD-11AD9162BDBD}" srcOrd="4" destOrd="0" presId="urn:microsoft.com/office/officeart/2018/2/layout/IconVerticalSolidList"/>
    <dgm:cxn modelId="{5AEC5061-C8F6-B541-B093-4DE6D2CA5C42}" type="presParOf" srcId="{65E01F80-E000-48A5-A2CD-11AD9162BDBD}" destId="{B8B8822E-46D0-4DB4-8454-B4152EF3E842}" srcOrd="0" destOrd="0" presId="urn:microsoft.com/office/officeart/2018/2/layout/IconVerticalSolidList"/>
    <dgm:cxn modelId="{3E6F6804-BCCF-7346-B201-1D3EDD97EBB3}" type="presParOf" srcId="{65E01F80-E000-48A5-A2CD-11AD9162BDBD}" destId="{FEBFDA79-63DB-4C7C-871D-772F6E985853}" srcOrd="1" destOrd="0" presId="urn:microsoft.com/office/officeart/2018/2/layout/IconVerticalSolidList"/>
    <dgm:cxn modelId="{3D63AAD2-14B6-0C40-AE77-390F37278211}" type="presParOf" srcId="{65E01F80-E000-48A5-A2CD-11AD9162BDBD}" destId="{270D5F2D-2D3D-4544-97AF-F855C6BA84C8}" srcOrd="2" destOrd="0" presId="urn:microsoft.com/office/officeart/2018/2/layout/IconVerticalSolidList"/>
    <dgm:cxn modelId="{6CD3231F-C6AB-3A4F-A37A-F8D15972CBA0}" type="presParOf" srcId="{65E01F80-E000-48A5-A2CD-11AD9162BDBD}" destId="{15FDA2B4-1446-43DE-8D35-B46CA34EC878}" srcOrd="3" destOrd="0" presId="urn:microsoft.com/office/officeart/2018/2/layout/IconVerticalSolidList"/>
    <dgm:cxn modelId="{CB854BD4-D0AC-834E-A25A-E26A3BA890C3}" type="presParOf" srcId="{26D0197F-28DD-4661-9E5F-4A52336A9E1A}" destId="{C44BE97B-42A7-4454-A62A-54D35D51B052}" srcOrd="5" destOrd="0" presId="urn:microsoft.com/office/officeart/2018/2/layout/IconVerticalSolidList"/>
    <dgm:cxn modelId="{D21A3A2A-2FEF-E048-92A3-94A13529635E}" type="presParOf" srcId="{26D0197F-28DD-4661-9E5F-4A52336A9E1A}" destId="{D1F2A012-D79C-4B2F-9BF2-646A027EB025}" srcOrd="6" destOrd="0" presId="urn:microsoft.com/office/officeart/2018/2/layout/IconVerticalSolidList"/>
    <dgm:cxn modelId="{D35921D8-6B7D-9E4D-9348-BD5EDC27946C}" type="presParOf" srcId="{D1F2A012-D79C-4B2F-9BF2-646A027EB025}" destId="{07EAB799-8725-494C-B476-8081EF3BD9FB}" srcOrd="0" destOrd="0" presId="urn:microsoft.com/office/officeart/2018/2/layout/IconVerticalSolidList"/>
    <dgm:cxn modelId="{9334A4C9-0017-AA4F-BBDB-7D0CD20AFE2F}" type="presParOf" srcId="{D1F2A012-D79C-4B2F-9BF2-646A027EB025}" destId="{AB63B8EC-A527-4431-B182-54573F6C5173}" srcOrd="1" destOrd="0" presId="urn:microsoft.com/office/officeart/2018/2/layout/IconVerticalSolidList"/>
    <dgm:cxn modelId="{96230D96-6EA5-0747-97BE-ED75142176CF}" type="presParOf" srcId="{D1F2A012-D79C-4B2F-9BF2-646A027EB025}" destId="{8C620473-54BD-4914-9AC4-19BCA93F4CAC}" srcOrd="2" destOrd="0" presId="urn:microsoft.com/office/officeart/2018/2/layout/IconVerticalSolidList"/>
    <dgm:cxn modelId="{EBAE5E89-5A92-5741-B0A4-31B4DA268548}" type="presParOf" srcId="{D1F2A012-D79C-4B2F-9BF2-646A027EB025}" destId="{A5004DDB-9932-4C61-95C1-71429BE7C51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5107EF6-B62C-417D-A21A-8EC4C97F687C}" type="doc">
      <dgm:prSet loTypeId="urn:microsoft.com/office/officeart/2008/layout/LinedList" loCatId="list" qsTypeId="urn:microsoft.com/office/officeart/2005/8/quickstyle/simple1" qsCatId="simple" csTypeId="urn:microsoft.com/office/officeart/2005/8/colors/accent0_3" csCatId="mainScheme" phldr="1"/>
      <dgm:spPr/>
      <dgm:t>
        <a:bodyPr/>
        <a:lstStyle/>
        <a:p>
          <a:endParaRPr lang="en-US"/>
        </a:p>
      </dgm:t>
    </dgm:pt>
    <dgm:pt modelId="{13F47EDB-6E43-406B-8EF6-996E08D90834}">
      <dgm:prSet custT="1"/>
      <dgm:spPr/>
      <dgm:t>
        <a:bodyPr/>
        <a:lstStyle/>
        <a:p>
          <a:r>
            <a:rPr lang="en-US" sz="2400" dirty="0"/>
            <a:t>Executive level decision makers</a:t>
          </a:r>
        </a:p>
      </dgm:t>
    </dgm:pt>
    <dgm:pt modelId="{C9BF04AA-9AD7-4308-BBD7-1AA658F5A794}" type="parTrans" cxnId="{1ED8AA8B-5DF0-4DCB-B306-189FEA6F73A3}">
      <dgm:prSet/>
      <dgm:spPr/>
      <dgm:t>
        <a:bodyPr/>
        <a:lstStyle/>
        <a:p>
          <a:endParaRPr lang="en-US"/>
        </a:p>
      </dgm:t>
    </dgm:pt>
    <dgm:pt modelId="{8A25CA01-789E-4EFB-B715-454FCC7C53AD}" type="sibTrans" cxnId="{1ED8AA8B-5DF0-4DCB-B306-189FEA6F73A3}">
      <dgm:prSet/>
      <dgm:spPr/>
      <dgm:t>
        <a:bodyPr/>
        <a:lstStyle/>
        <a:p>
          <a:endParaRPr lang="en-US"/>
        </a:p>
      </dgm:t>
    </dgm:pt>
    <dgm:pt modelId="{D1EF06D1-FFE7-4038-926E-E659CF898580}">
      <dgm:prSet custT="1"/>
      <dgm:spPr/>
      <dgm:t>
        <a:bodyPr/>
        <a:lstStyle/>
        <a:p>
          <a:r>
            <a:rPr lang="en-US" sz="2400"/>
            <a:t>Collaboration between criminal justice and behavioral health</a:t>
          </a:r>
        </a:p>
      </dgm:t>
    </dgm:pt>
    <dgm:pt modelId="{C8AA6F22-C3D0-47DE-87A9-5D49AEC077F4}" type="parTrans" cxnId="{CCF758D5-4566-4DA9-93E4-7BA81EC445A2}">
      <dgm:prSet/>
      <dgm:spPr/>
      <dgm:t>
        <a:bodyPr/>
        <a:lstStyle/>
        <a:p>
          <a:endParaRPr lang="en-US"/>
        </a:p>
      </dgm:t>
    </dgm:pt>
    <dgm:pt modelId="{933DFD33-D9B8-4309-B6F2-CD67D675C990}" type="sibTrans" cxnId="{CCF758D5-4566-4DA9-93E4-7BA81EC445A2}">
      <dgm:prSet/>
      <dgm:spPr/>
      <dgm:t>
        <a:bodyPr/>
        <a:lstStyle/>
        <a:p>
          <a:endParaRPr lang="en-US"/>
        </a:p>
      </dgm:t>
    </dgm:pt>
    <dgm:pt modelId="{9DBB2308-7F56-415A-9AA1-16B1C880AA19}">
      <dgm:prSet custT="1"/>
      <dgm:spPr/>
      <dgm:t>
        <a:bodyPr/>
        <a:lstStyle/>
        <a:p>
          <a:r>
            <a:rPr lang="en-US" sz="2400"/>
            <a:t>County, City and Community Leaders</a:t>
          </a:r>
        </a:p>
      </dgm:t>
    </dgm:pt>
    <dgm:pt modelId="{1AB06147-D1D2-4C91-B68A-C923F7B2ED59}" type="parTrans" cxnId="{54E6F1A0-3095-44A9-BDF1-EC79C7902A8A}">
      <dgm:prSet/>
      <dgm:spPr/>
      <dgm:t>
        <a:bodyPr/>
        <a:lstStyle/>
        <a:p>
          <a:endParaRPr lang="en-US"/>
        </a:p>
      </dgm:t>
    </dgm:pt>
    <dgm:pt modelId="{1CCC476A-58F7-461F-94C0-02010511A8F6}" type="sibTrans" cxnId="{54E6F1A0-3095-44A9-BDF1-EC79C7902A8A}">
      <dgm:prSet/>
      <dgm:spPr/>
      <dgm:t>
        <a:bodyPr/>
        <a:lstStyle/>
        <a:p>
          <a:endParaRPr lang="en-US"/>
        </a:p>
      </dgm:t>
    </dgm:pt>
    <dgm:pt modelId="{0DBBFFA1-94DB-4797-B464-4AB31B823235}">
      <dgm:prSet custT="1"/>
      <dgm:spPr/>
      <dgm:t>
        <a:bodyPr/>
        <a:lstStyle/>
        <a:p>
          <a:r>
            <a:rPr lang="en-US" sz="2400" dirty="0"/>
            <a:t>Learn together with national expert guidance</a:t>
          </a:r>
        </a:p>
      </dgm:t>
    </dgm:pt>
    <dgm:pt modelId="{7C2F48C2-C59E-4039-8902-1E128D43E0E1}" type="parTrans" cxnId="{AA69875B-9E7A-475B-8D7C-3461A07B0FD3}">
      <dgm:prSet/>
      <dgm:spPr/>
      <dgm:t>
        <a:bodyPr/>
        <a:lstStyle/>
        <a:p>
          <a:endParaRPr lang="en-US"/>
        </a:p>
      </dgm:t>
    </dgm:pt>
    <dgm:pt modelId="{59B2C105-BD3E-443F-B568-4E66C5019FC9}" type="sibTrans" cxnId="{AA69875B-9E7A-475B-8D7C-3461A07B0FD3}">
      <dgm:prSet/>
      <dgm:spPr/>
      <dgm:t>
        <a:bodyPr/>
        <a:lstStyle/>
        <a:p>
          <a:endParaRPr lang="en-US"/>
        </a:p>
      </dgm:t>
    </dgm:pt>
    <dgm:pt modelId="{A4CF81B2-4BD9-4F28-B374-4F3A5113424A}">
      <dgm:prSet custT="1"/>
      <dgm:spPr/>
      <dgm:t>
        <a:bodyPr/>
        <a:lstStyle/>
        <a:p>
          <a:r>
            <a:rPr lang="en-US" sz="2400"/>
            <a:t>Focus on long term goals and greater purpose</a:t>
          </a:r>
        </a:p>
      </dgm:t>
    </dgm:pt>
    <dgm:pt modelId="{592B649A-A5AD-4281-9950-8AD45C0A83C4}" type="parTrans" cxnId="{6E7E1CA4-7103-4B87-87F7-E0AFA36A973D}">
      <dgm:prSet/>
      <dgm:spPr/>
      <dgm:t>
        <a:bodyPr/>
        <a:lstStyle/>
        <a:p>
          <a:endParaRPr lang="en-US"/>
        </a:p>
      </dgm:t>
    </dgm:pt>
    <dgm:pt modelId="{AF8A5EB9-E1B7-43B8-88D2-79F99BBE953D}" type="sibTrans" cxnId="{6E7E1CA4-7103-4B87-87F7-E0AFA36A973D}">
      <dgm:prSet/>
      <dgm:spPr/>
      <dgm:t>
        <a:bodyPr/>
        <a:lstStyle/>
        <a:p>
          <a:endParaRPr lang="en-US"/>
        </a:p>
      </dgm:t>
    </dgm:pt>
    <dgm:pt modelId="{97CB1B21-89BC-47A4-809D-BB5A0FB5C6E0}">
      <dgm:prSet custT="1"/>
      <dgm:spPr/>
      <dgm:t>
        <a:bodyPr/>
        <a:lstStyle/>
        <a:p>
          <a:r>
            <a:rPr lang="en-US" sz="2400"/>
            <a:t>Build collaborative partnerships</a:t>
          </a:r>
        </a:p>
      </dgm:t>
    </dgm:pt>
    <dgm:pt modelId="{1D045894-65F5-4860-8D1C-6D667CC1858A}" type="parTrans" cxnId="{C1EAEBB2-FD27-4D0B-BEE0-8D1A72AB1DC9}">
      <dgm:prSet/>
      <dgm:spPr/>
      <dgm:t>
        <a:bodyPr/>
        <a:lstStyle/>
        <a:p>
          <a:endParaRPr lang="en-US"/>
        </a:p>
      </dgm:t>
    </dgm:pt>
    <dgm:pt modelId="{4A5FEC40-3DD3-48E6-99CA-C256B610AEE5}" type="sibTrans" cxnId="{C1EAEBB2-FD27-4D0B-BEE0-8D1A72AB1DC9}">
      <dgm:prSet/>
      <dgm:spPr/>
      <dgm:t>
        <a:bodyPr/>
        <a:lstStyle/>
        <a:p>
          <a:endParaRPr lang="en-US"/>
        </a:p>
      </dgm:t>
    </dgm:pt>
    <dgm:pt modelId="{989F754B-782F-264F-99B2-84D571E58946}" type="pres">
      <dgm:prSet presAssocID="{65107EF6-B62C-417D-A21A-8EC4C97F687C}" presName="vert0" presStyleCnt="0">
        <dgm:presLayoutVars>
          <dgm:dir/>
          <dgm:animOne val="branch"/>
          <dgm:animLvl val="lvl"/>
        </dgm:presLayoutVars>
      </dgm:prSet>
      <dgm:spPr/>
    </dgm:pt>
    <dgm:pt modelId="{E3DA9CE7-9E4D-7E46-9B2A-3DBC4407B75C}" type="pres">
      <dgm:prSet presAssocID="{13F47EDB-6E43-406B-8EF6-996E08D90834}" presName="thickLine" presStyleLbl="alignNode1" presStyleIdx="0" presStyleCnt="6" custLinFactNeighborX="-2176" custLinFactNeighborY="-293"/>
      <dgm:spPr/>
    </dgm:pt>
    <dgm:pt modelId="{651EDB4B-E4FC-784F-8AB7-9C64DD0C5D79}" type="pres">
      <dgm:prSet presAssocID="{13F47EDB-6E43-406B-8EF6-996E08D90834}" presName="horz1" presStyleCnt="0"/>
      <dgm:spPr/>
    </dgm:pt>
    <dgm:pt modelId="{7C76FF4B-1636-E44B-A75A-AA8251FEA1A3}" type="pres">
      <dgm:prSet presAssocID="{13F47EDB-6E43-406B-8EF6-996E08D90834}" presName="tx1" presStyleLbl="revTx" presStyleIdx="0" presStyleCnt="6"/>
      <dgm:spPr/>
    </dgm:pt>
    <dgm:pt modelId="{3F1955E0-28AA-9941-AFC8-CBF0FB406DA7}" type="pres">
      <dgm:prSet presAssocID="{13F47EDB-6E43-406B-8EF6-996E08D90834}" presName="vert1" presStyleCnt="0"/>
      <dgm:spPr/>
    </dgm:pt>
    <dgm:pt modelId="{5F8D38E9-FA8E-BD44-915A-98832DD529BE}" type="pres">
      <dgm:prSet presAssocID="{D1EF06D1-FFE7-4038-926E-E659CF898580}" presName="thickLine" presStyleLbl="alignNode1" presStyleIdx="1" presStyleCnt="6"/>
      <dgm:spPr/>
    </dgm:pt>
    <dgm:pt modelId="{8CCEE11C-A2B5-BB48-962C-A7C88BBD48DB}" type="pres">
      <dgm:prSet presAssocID="{D1EF06D1-FFE7-4038-926E-E659CF898580}" presName="horz1" presStyleCnt="0"/>
      <dgm:spPr/>
    </dgm:pt>
    <dgm:pt modelId="{8F3B2D6F-D472-5A44-AAC3-9BEBFC163307}" type="pres">
      <dgm:prSet presAssocID="{D1EF06D1-FFE7-4038-926E-E659CF898580}" presName="tx1" presStyleLbl="revTx" presStyleIdx="1" presStyleCnt="6"/>
      <dgm:spPr/>
    </dgm:pt>
    <dgm:pt modelId="{E61E0F8E-7565-6044-BE17-9F59DEDBF4AD}" type="pres">
      <dgm:prSet presAssocID="{D1EF06D1-FFE7-4038-926E-E659CF898580}" presName="vert1" presStyleCnt="0"/>
      <dgm:spPr/>
    </dgm:pt>
    <dgm:pt modelId="{ACE95864-A11C-1F42-B158-6787FA22560B}" type="pres">
      <dgm:prSet presAssocID="{9DBB2308-7F56-415A-9AA1-16B1C880AA19}" presName="thickLine" presStyleLbl="alignNode1" presStyleIdx="2" presStyleCnt="6"/>
      <dgm:spPr/>
    </dgm:pt>
    <dgm:pt modelId="{3FB08450-3571-9A4B-9DED-BBD538682F11}" type="pres">
      <dgm:prSet presAssocID="{9DBB2308-7F56-415A-9AA1-16B1C880AA19}" presName="horz1" presStyleCnt="0"/>
      <dgm:spPr/>
    </dgm:pt>
    <dgm:pt modelId="{B2D018DF-9B58-324E-8E41-E5BE52842F17}" type="pres">
      <dgm:prSet presAssocID="{9DBB2308-7F56-415A-9AA1-16B1C880AA19}" presName="tx1" presStyleLbl="revTx" presStyleIdx="2" presStyleCnt="6"/>
      <dgm:spPr/>
    </dgm:pt>
    <dgm:pt modelId="{FCF94761-F8DE-9644-A83E-CC89C3DED616}" type="pres">
      <dgm:prSet presAssocID="{9DBB2308-7F56-415A-9AA1-16B1C880AA19}" presName="vert1" presStyleCnt="0"/>
      <dgm:spPr/>
    </dgm:pt>
    <dgm:pt modelId="{5C5C48D0-992D-A54B-A4CD-733CCB3DEEB5}" type="pres">
      <dgm:prSet presAssocID="{0DBBFFA1-94DB-4797-B464-4AB31B823235}" presName="thickLine" presStyleLbl="alignNode1" presStyleIdx="3" presStyleCnt="6"/>
      <dgm:spPr/>
    </dgm:pt>
    <dgm:pt modelId="{DD93D94E-4DFB-114B-801A-9A8E2FF0E5C8}" type="pres">
      <dgm:prSet presAssocID="{0DBBFFA1-94DB-4797-B464-4AB31B823235}" presName="horz1" presStyleCnt="0"/>
      <dgm:spPr/>
    </dgm:pt>
    <dgm:pt modelId="{BB4DC4AC-9507-5C48-9CD2-5B0013309E2F}" type="pres">
      <dgm:prSet presAssocID="{0DBBFFA1-94DB-4797-B464-4AB31B823235}" presName="tx1" presStyleLbl="revTx" presStyleIdx="3" presStyleCnt="6"/>
      <dgm:spPr/>
    </dgm:pt>
    <dgm:pt modelId="{5F84128E-A1F4-D941-B50E-DC05C6BD3298}" type="pres">
      <dgm:prSet presAssocID="{0DBBFFA1-94DB-4797-B464-4AB31B823235}" presName="vert1" presStyleCnt="0"/>
      <dgm:spPr/>
    </dgm:pt>
    <dgm:pt modelId="{C028DF11-7D56-4048-AE4C-DFA6987091FB}" type="pres">
      <dgm:prSet presAssocID="{A4CF81B2-4BD9-4F28-B374-4F3A5113424A}" presName="thickLine" presStyleLbl="alignNode1" presStyleIdx="4" presStyleCnt="6"/>
      <dgm:spPr/>
    </dgm:pt>
    <dgm:pt modelId="{18137CBB-3372-7B45-8FEB-48BEC75901ED}" type="pres">
      <dgm:prSet presAssocID="{A4CF81B2-4BD9-4F28-B374-4F3A5113424A}" presName="horz1" presStyleCnt="0"/>
      <dgm:spPr/>
    </dgm:pt>
    <dgm:pt modelId="{28748CA7-F0D6-3847-B550-12E6CD12FD5D}" type="pres">
      <dgm:prSet presAssocID="{A4CF81B2-4BD9-4F28-B374-4F3A5113424A}" presName="tx1" presStyleLbl="revTx" presStyleIdx="4" presStyleCnt="6"/>
      <dgm:spPr/>
    </dgm:pt>
    <dgm:pt modelId="{8CE9DB85-FC33-694E-A2C8-BCCF723B99D8}" type="pres">
      <dgm:prSet presAssocID="{A4CF81B2-4BD9-4F28-B374-4F3A5113424A}" presName="vert1" presStyleCnt="0"/>
      <dgm:spPr/>
    </dgm:pt>
    <dgm:pt modelId="{3AA09B63-2850-7845-B0CD-ACE906242474}" type="pres">
      <dgm:prSet presAssocID="{97CB1B21-89BC-47A4-809D-BB5A0FB5C6E0}" presName="thickLine" presStyleLbl="alignNode1" presStyleIdx="5" presStyleCnt="6"/>
      <dgm:spPr/>
    </dgm:pt>
    <dgm:pt modelId="{00B5ADE4-B038-B944-BDEC-C244455282E8}" type="pres">
      <dgm:prSet presAssocID="{97CB1B21-89BC-47A4-809D-BB5A0FB5C6E0}" presName="horz1" presStyleCnt="0"/>
      <dgm:spPr/>
    </dgm:pt>
    <dgm:pt modelId="{0DC79C2B-82B2-454F-8C6E-648ADF94561F}" type="pres">
      <dgm:prSet presAssocID="{97CB1B21-89BC-47A4-809D-BB5A0FB5C6E0}" presName="tx1" presStyleLbl="revTx" presStyleIdx="5" presStyleCnt="6"/>
      <dgm:spPr/>
    </dgm:pt>
    <dgm:pt modelId="{68397949-F538-204F-BAA0-609024F36E56}" type="pres">
      <dgm:prSet presAssocID="{97CB1B21-89BC-47A4-809D-BB5A0FB5C6E0}" presName="vert1" presStyleCnt="0"/>
      <dgm:spPr/>
    </dgm:pt>
  </dgm:ptLst>
  <dgm:cxnLst>
    <dgm:cxn modelId="{0037F72E-E5EB-A747-9C90-7EC4A470D5D7}" type="presOf" srcId="{65107EF6-B62C-417D-A21A-8EC4C97F687C}" destId="{989F754B-782F-264F-99B2-84D571E58946}" srcOrd="0" destOrd="0" presId="urn:microsoft.com/office/officeart/2008/layout/LinedList"/>
    <dgm:cxn modelId="{43FBD054-38DE-054D-A4BF-7563123CE0E9}" type="presOf" srcId="{13F47EDB-6E43-406B-8EF6-996E08D90834}" destId="{7C76FF4B-1636-E44B-A75A-AA8251FEA1A3}" srcOrd="0" destOrd="0" presId="urn:microsoft.com/office/officeart/2008/layout/LinedList"/>
    <dgm:cxn modelId="{AA69875B-9E7A-475B-8D7C-3461A07B0FD3}" srcId="{65107EF6-B62C-417D-A21A-8EC4C97F687C}" destId="{0DBBFFA1-94DB-4797-B464-4AB31B823235}" srcOrd="3" destOrd="0" parTransId="{7C2F48C2-C59E-4039-8902-1E128D43E0E1}" sibTransId="{59B2C105-BD3E-443F-B568-4E66C5019FC9}"/>
    <dgm:cxn modelId="{22260F75-C275-6E40-9834-8BD6E32129A3}" type="presOf" srcId="{9DBB2308-7F56-415A-9AA1-16B1C880AA19}" destId="{B2D018DF-9B58-324E-8E41-E5BE52842F17}" srcOrd="0" destOrd="0" presId="urn:microsoft.com/office/officeart/2008/layout/LinedList"/>
    <dgm:cxn modelId="{1ED8AA8B-5DF0-4DCB-B306-189FEA6F73A3}" srcId="{65107EF6-B62C-417D-A21A-8EC4C97F687C}" destId="{13F47EDB-6E43-406B-8EF6-996E08D90834}" srcOrd="0" destOrd="0" parTransId="{C9BF04AA-9AD7-4308-BBD7-1AA658F5A794}" sibTransId="{8A25CA01-789E-4EFB-B715-454FCC7C53AD}"/>
    <dgm:cxn modelId="{560EEE92-67C0-3841-9429-B42D570C2A17}" type="presOf" srcId="{A4CF81B2-4BD9-4F28-B374-4F3A5113424A}" destId="{28748CA7-F0D6-3847-B550-12E6CD12FD5D}" srcOrd="0" destOrd="0" presId="urn:microsoft.com/office/officeart/2008/layout/LinedList"/>
    <dgm:cxn modelId="{54E6F1A0-3095-44A9-BDF1-EC79C7902A8A}" srcId="{65107EF6-B62C-417D-A21A-8EC4C97F687C}" destId="{9DBB2308-7F56-415A-9AA1-16B1C880AA19}" srcOrd="2" destOrd="0" parTransId="{1AB06147-D1D2-4C91-B68A-C923F7B2ED59}" sibTransId="{1CCC476A-58F7-461F-94C0-02010511A8F6}"/>
    <dgm:cxn modelId="{6E7E1CA4-7103-4B87-87F7-E0AFA36A973D}" srcId="{65107EF6-B62C-417D-A21A-8EC4C97F687C}" destId="{A4CF81B2-4BD9-4F28-B374-4F3A5113424A}" srcOrd="4" destOrd="0" parTransId="{592B649A-A5AD-4281-9950-8AD45C0A83C4}" sibTransId="{AF8A5EB9-E1B7-43B8-88D2-79F99BBE953D}"/>
    <dgm:cxn modelId="{C1EAEBB2-FD27-4D0B-BEE0-8D1A72AB1DC9}" srcId="{65107EF6-B62C-417D-A21A-8EC4C97F687C}" destId="{97CB1B21-89BC-47A4-809D-BB5A0FB5C6E0}" srcOrd="5" destOrd="0" parTransId="{1D045894-65F5-4860-8D1C-6D667CC1858A}" sibTransId="{4A5FEC40-3DD3-48E6-99CA-C256B610AEE5}"/>
    <dgm:cxn modelId="{13A6B7BD-69CB-D042-893E-1093DE8470A8}" type="presOf" srcId="{97CB1B21-89BC-47A4-809D-BB5A0FB5C6E0}" destId="{0DC79C2B-82B2-454F-8C6E-648ADF94561F}" srcOrd="0" destOrd="0" presId="urn:microsoft.com/office/officeart/2008/layout/LinedList"/>
    <dgm:cxn modelId="{920109D1-D5A8-E744-B8F2-259F0EE3E581}" type="presOf" srcId="{0DBBFFA1-94DB-4797-B464-4AB31B823235}" destId="{BB4DC4AC-9507-5C48-9CD2-5B0013309E2F}" srcOrd="0" destOrd="0" presId="urn:microsoft.com/office/officeart/2008/layout/LinedList"/>
    <dgm:cxn modelId="{CCF758D5-4566-4DA9-93E4-7BA81EC445A2}" srcId="{65107EF6-B62C-417D-A21A-8EC4C97F687C}" destId="{D1EF06D1-FFE7-4038-926E-E659CF898580}" srcOrd="1" destOrd="0" parTransId="{C8AA6F22-C3D0-47DE-87A9-5D49AEC077F4}" sibTransId="{933DFD33-D9B8-4309-B6F2-CD67D675C990}"/>
    <dgm:cxn modelId="{2D6EB7EB-947D-F448-A43E-E709924E08C7}" type="presOf" srcId="{D1EF06D1-FFE7-4038-926E-E659CF898580}" destId="{8F3B2D6F-D472-5A44-AAC3-9BEBFC163307}" srcOrd="0" destOrd="0" presId="urn:microsoft.com/office/officeart/2008/layout/LinedList"/>
    <dgm:cxn modelId="{05DEB240-8D27-4949-B958-A9CBFB94DF0A}" type="presParOf" srcId="{989F754B-782F-264F-99B2-84D571E58946}" destId="{E3DA9CE7-9E4D-7E46-9B2A-3DBC4407B75C}" srcOrd="0" destOrd="0" presId="urn:microsoft.com/office/officeart/2008/layout/LinedList"/>
    <dgm:cxn modelId="{5395C27C-49DA-DD4C-A09C-DE2B763B6B50}" type="presParOf" srcId="{989F754B-782F-264F-99B2-84D571E58946}" destId="{651EDB4B-E4FC-784F-8AB7-9C64DD0C5D79}" srcOrd="1" destOrd="0" presId="urn:microsoft.com/office/officeart/2008/layout/LinedList"/>
    <dgm:cxn modelId="{063F3248-B614-7F49-8D9B-4EDB1DD26E4D}" type="presParOf" srcId="{651EDB4B-E4FC-784F-8AB7-9C64DD0C5D79}" destId="{7C76FF4B-1636-E44B-A75A-AA8251FEA1A3}" srcOrd="0" destOrd="0" presId="urn:microsoft.com/office/officeart/2008/layout/LinedList"/>
    <dgm:cxn modelId="{21728FB0-C45F-454C-8366-0229FC343A90}" type="presParOf" srcId="{651EDB4B-E4FC-784F-8AB7-9C64DD0C5D79}" destId="{3F1955E0-28AA-9941-AFC8-CBF0FB406DA7}" srcOrd="1" destOrd="0" presId="urn:microsoft.com/office/officeart/2008/layout/LinedList"/>
    <dgm:cxn modelId="{01B83F41-43C7-BD49-9A5A-F9940A2DCB1D}" type="presParOf" srcId="{989F754B-782F-264F-99B2-84D571E58946}" destId="{5F8D38E9-FA8E-BD44-915A-98832DD529BE}" srcOrd="2" destOrd="0" presId="urn:microsoft.com/office/officeart/2008/layout/LinedList"/>
    <dgm:cxn modelId="{C73CDE2B-F579-1D49-9B43-3BDF61161B11}" type="presParOf" srcId="{989F754B-782F-264F-99B2-84D571E58946}" destId="{8CCEE11C-A2B5-BB48-962C-A7C88BBD48DB}" srcOrd="3" destOrd="0" presId="urn:microsoft.com/office/officeart/2008/layout/LinedList"/>
    <dgm:cxn modelId="{D4D5BAA5-64B6-994A-AEBF-DCE3A6CD7DBD}" type="presParOf" srcId="{8CCEE11C-A2B5-BB48-962C-A7C88BBD48DB}" destId="{8F3B2D6F-D472-5A44-AAC3-9BEBFC163307}" srcOrd="0" destOrd="0" presId="urn:microsoft.com/office/officeart/2008/layout/LinedList"/>
    <dgm:cxn modelId="{97AE2FA3-02C0-F54F-97F7-B4258B345333}" type="presParOf" srcId="{8CCEE11C-A2B5-BB48-962C-A7C88BBD48DB}" destId="{E61E0F8E-7565-6044-BE17-9F59DEDBF4AD}" srcOrd="1" destOrd="0" presId="urn:microsoft.com/office/officeart/2008/layout/LinedList"/>
    <dgm:cxn modelId="{369617BC-F6F8-994F-8E5C-B07D19D16A74}" type="presParOf" srcId="{989F754B-782F-264F-99B2-84D571E58946}" destId="{ACE95864-A11C-1F42-B158-6787FA22560B}" srcOrd="4" destOrd="0" presId="urn:microsoft.com/office/officeart/2008/layout/LinedList"/>
    <dgm:cxn modelId="{9D7097F0-8009-534E-A0F9-6ED91BDAF38D}" type="presParOf" srcId="{989F754B-782F-264F-99B2-84D571E58946}" destId="{3FB08450-3571-9A4B-9DED-BBD538682F11}" srcOrd="5" destOrd="0" presId="urn:microsoft.com/office/officeart/2008/layout/LinedList"/>
    <dgm:cxn modelId="{DE1B4180-6FDF-7A4C-8D82-84315771E4E3}" type="presParOf" srcId="{3FB08450-3571-9A4B-9DED-BBD538682F11}" destId="{B2D018DF-9B58-324E-8E41-E5BE52842F17}" srcOrd="0" destOrd="0" presId="urn:microsoft.com/office/officeart/2008/layout/LinedList"/>
    <dgm:cxn modelId="{C3BCB238-3F66-6148-B5AE-68BB66F3D761}" type="presParOf" srcId="{3FB08450-3571-9A4B-9DED-BBD538682F11}" destId="{FCF94761-F8DE-9644-A83E-CC89C3DED616}" srcOrd="1" destOrd="0" presId="urn:microsoft.com/office/officeart/2008/layout/LinedList"/>
    <dgm:cxn modelId="{56A098BE-E1C8-3543-B04F-5A762F1B37EB}" type="presParOf" srcId="{989F754B-782F-264F-99B2-84D571E58946}" destId="{5C5C48D0-992D-A54B-A4CD-733CCB3DEEB5}" srcOrd="6" destOrd="0" presId="urn:microsoft.com/office/officeart/2008/layout/LinedList"/>
    <dgm:cxn modelId="{03CEEAEC-DF6E-694B-B115-ACF91933620B}" type="presParOf" srcId="{989F754B-782F-264F-99B2-84D571E58946}" destId="{DD93D94E-4DFB-114B-801A-9A8E2FF0E5C8}" srcOrd="7" destOrd="0" presId="urn:microsoft.com/office/officeart/2008/layout/LinedList"/>
    <dgm:cxn modelId="{FDCD6567-2152-634C-9584-146DFAC0D90F}" type="presParOf" srcId="{DD93D94E-4DFB-114B-801A-9A8E2FF0E5C8}" destId="{BB4DC4AC-9507-5C48-9CD2-5B0013309E2F}" srcOrd="0" destOrd="0" presId="urn:microsoft.com/office/officeart/2008/layout/LinedList"/>
    <dgm:cxn modelId="{3A3D4418-CED5-474B-9243-502988C89D6B}" type="presParOf" srcId="{DD93D94E-4DFB-114B-801A-9A8E2FF0E5C8}" destId="{5F84128E-A1F4-D941-B50E-DC05C6BD3298}" srcOrd="1" destOrd="0" presId="urn:microsoft.com/office/officeart/2008/layout/LinedList"/>
    <dgm:cxn modelId="{BFB39E45-031D-E54F-84DE-B35A493CB40F}" type="presParOf" srcId="{989F754B-782F-264F-99B2-84D571E58946}" destId="{C028DF11-7D56-4048-AE4C-DFA6987091FB}" srcOrd="8" destOrd="0" presId="urn:microsoft.com/office/officeart/2008/layout/LinedList"/>
    <dgm:cxn modelId="{B7C2E770-F5C5-874E-B9AD-6B5B9B8F8E66}" type="presParOf" srcId="{989F754B-782F-264F-99B2-84D571E58946}" destId="{18137CBB-3372-7B45-8FEB-48BEC75901ED}" srcOrd="9" destOrd="0" presId="urn:microsoft.com/office/officeart/2008/layout/LinedList"/>
    <dgm:cxn modelId="{9890F3B0-DFC8-1941-86B7-D803249C4970}" type="presParOf" srcId="{18137CBB-3372-7B45-8FEB-48BEC75901ED}" destId="{28748CA7-F0D6-3847-B550-12E6CD12FD5D}" srcOrd="0" destOrd="0" presId="urn:microsoft.com/office/officeart/2008/layout/LinedList"/>
    <dgm:cxn modelId="{2D928A7E-8323-364F-9732-9DEF493F1FC1}" type="presParOf" srcId="{18137CBB-3372-7B45-8FEB-48BEC75901ED}" destId="{8CE9DB85-FC33-694E-A2C8-BCCF723B99D8}" srcOrd="1" destOrd="0" presId="urn:microsoft.com/office/officeart/2008/layout/LinedList"/>
    <dgm:cxn modelId="{1927E163-ADF7-2543-8B46-685E3CD788F0}" type="presParOf" srcId="{989F754B-782F-264F-99B2-84D571E58946}" destId="{3AA09B63-2850-7845-B0CD-ACE906242474}" srcOrd="10" destOrd="0" presId="urn:microsoft.com/office/officeart/2008/layout/LinedList"/>
    <dgm:cxn modelId="{A76DEDA0-8600-6848-A350-7EAC8E189F0D}" type="presParOf" srcId="{989F754B-782F-264F-99B2-84D571E58946}" destId="{00B5ADE4-B038-B944-BDEC-C244455282E8}" srcOrd="11" destOrd="0" presId="urn:microsoft.com/office/officeart/2008/layout/LinedList"/>
    <dgm:cxn modelId="{7194B4D0-E397-594C-910C-4C4DB3FD9F04}" type="presParOf" srcId="{00B5ADE4-B038-B944-BDEC-C244455282E8}" destId="{0DC79C2B-82B2-454F-8C6E-648ADF94561F}" srcOrd="0" destOrd="0" presId="urn:microsoft.com/office/officeart/2008/layout/LinedList"/>
    <dgm:cxn modelId="{1E920C19-E095-D54A-BC9D-2EFB4764FD8B}" type="presParOf" srcId="{00B5ADE4-B038-B944-BDEC-C244455282E8}" destId="{68397949-F538-204F-BAA0-609024F36E56}"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B47AB6-E646-4A82-A909-B7C6B6426D11}">
      <dsp:nvSpPr>
        <dsp:cNvPr id="0" name=""/>
        <dsp:cNvSpPr/>
      </dsp:nvSpPr>
      <dsp:spPr>
        <a:xfrm>
          <a:off x="0" y="1805"/>
          <a:ext cx="5181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B951403-792D-448F-9595-6F3A5D332D16}">
      <dsp:nvSpPr>
        <dsp:cNvPr id="0" name=""/>
        <dsp:cNvSpPr/>
      </dsp:nvSpPr>
      <dsp:spPr>
        <a:xfrm>
          <a:off x="276881" y="207750"/>
          <a:ext cx="503420" cy="50342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9A4E234-BAB1-47B9-9D8F-19C5DE872AAF}">
      <dsp:nvSpPr>
        <dsp:cNvPr id="0" name=""/>
        <dsp:cNvSpPr/>
      </dsp:nvSpPr>
      <dsp:spPr>
        <a:xfrm>
          <a:off x="1057183" y="1805"/>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00100">
            <a:lnSpc>
              <a:spcPct val="100000"/>
            </a:lnSpc>
            <a:spcBef>
              <a:spcPct val="0"/>
            </a:spcBef>
            <a:spcAft>
              <a:spcPct val="35000"/>
            </a:spcAft>
            <a:buNone/>
          </a:pPr>
          <a:r>
            <a:rPr lang="en-US" sz="1800" kern="1200"/>
            <a:t>Agenda questions</a:t>
          </a:r>
        </a:p>
      </dsp:txBody>
      <dsp:txXfrm>
        <a:off x="1057183" y="1805"/>
        <a:ext cx="4124416" cy="915310"/>
      </dsp:txXfrm>
    </dsp:sp>
    <dsp:sp modelId="{0AD2885E-3B14-4F5F-AC8E-8B90E0B26F99}">
      <dsp:nvSpPr>
        <dsp:cNvPr id="0" name=""/>
        <dsp:cNvSpPr/>
      </dsp:nvSpPr>
      <dsp:spPr>
        <a:xfrm>
          <a:off x="0" y="1145944"/>
          <a:ext cx="5181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2F6F3E3-B6E9-47C2-9F8F-B59EF855765B}">
      <dsp:nvSpPr>
        <dsp:cNvPr id="0" name=""/>
        <dsp:cNvSpPr/>
      </dsp:nvSpPr>
      <dsp:spPr>
        <a:xfrm>
          <a:off x="276881" y="1351889"/>
          <a:ext cx="503420" cy="50342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67054D5-E4EC-4D68-B592-12AEA0E1B38F}">
      <dsp:nvSpPr>
        <dsp:cNvPr id="0" name=""/>
        <dsp:cNvSpPr/>
      </dsp:nvSpPr>
      <dsp:spPr>
        <a:xfrm>
          <a:off x="1057183" y="1145944"/>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00100">
            <a:lnSpc>
              <a:spcPct val="100000"/>
            </a:lnSpc>
            <a:spcBef>
              <a:spcPct val="0"/>
            </a:spcBef>
            <a:spcAft>
              <a:spcPct val="35000"/>
            </a:spcAft>
            <a:buNone/>
          </a:pPr>
          <a:r>
            <a:rPr lang="en-US" sz="1800" kern="1200"/>
            <a:t>RFP community engagement intentionality</a:t>
          </a:r>
        </a:p>
      </dsp:txBody>
      <dsp:txXfrm>
        <a:off x="1057183" y="1145944"/>
        <a:ext cx="4124416" cy="915310"/>
      </dsp:txXfrm>
    </dsp:sp>
    <dsp:sp modelId="{B8B8822E-46D0-4DB4-8454-B4152EF3E842}">
      <dsp:nvSpPr>
        <dsp:cNvPr id="0" name=""/>
        <dsp:cNvSpPr/>
      </dsp:nvSpPr>
      <dsp:spPr>
        <a:xfrm>
          <a:off x="0" y="2290082"/>
          <a:ext cx="5181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EBFDA79-63DB-4C7C-871D-772F6E985853}">
      <dsp:nvSpPr>
        <dsp:cNvPr id="0" name=""/>
        <dsp:cNvSpPr/>
      </dsp:nvSpPr>
      <dsp:spPr>
        <a:xfrm>
          <a:off x="276881" y="2496027"/>
          <a:ext cx="503420" cy="50342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5FDA2B4-1446-43DE-8D35-B46CA34EC878}">
      <dsp:nvSpPr>
        <dsp:cNvPr id="0" name=""/>
        <dsp:cNvSpPr/>
      </dsp:nvSpPr>
      <dsp:spPr>
        <a:xfrm>
          <a:off x="1057183" y="2290082"/>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00100">
            <a:lnSpc>
              <a:spcPct val="100000"/>
            </a:lnSpc>
            <a:spcBef>
              <a:spcPct val="0"/>
            </a:spcBef>
            <a:spcAft>
              <a:spcPct val="35000"/>
            </a:spcAft>
            <a:buNone/>
          </a:pPr>
          <a:r>
            <a:rPr lang="en-US" sz="1800" kern="1200"/>
            <a:t>Annual presentations at budget time by each department</a:t>
          </a:r>
        </a:p>
      </dsp:txBody>
      <dsp:txXfrm>
        <a:off x="1057183" y="2290082"/>
        <a:ext cx="4124416" cy="915310"/>
      </dsp:txXfrm>
    </dsp:sp>
    <dsp:sp modelId="{07EAB799-8725-494C-B476-8081EF3BD9FB}">
      <dsp:nvSpPr>
        <dsp:cNvPr id="0" name=""/>
        <dsp:cNvSpPr/>
      </dsp:nvSpPr>
      <dsp:spPr>
        <a:xfrm>
          <a:off x="0" y="3434221"/>
          <a:ext cx="5181600" cy="915310"/>
        </a:xfrm>
        <a:prstGeom prst="roundRect">
          <a:avLst>
            <a:gd name="adj" fmla="val 10000"/>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B63B8EC-A527-4431-B182-54573F6C5173}">
      <dsp:nvSpPr>
        <dsp:cNvPr id="0" name=""/>
        <dsp:cNvSpPr/>
      </dsp:nvSpPr>
      <dsp:spPr>
        <a:xfrm>
          <a:off x="276881" y="3640166"/>
          <a:ext cx="503420" cy="50342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9050" cap="rnd"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5004DDB-9932-4C61-95C1-71429BE7C518}">
      <dsp:nvSpPr>
        <dsp:cNvPr id="0" name=""/>
        <dsp:cNvSpPr/>
      </dsp:nvSpPr>
      <dsp:spPr>
        <a:xfrm>
          <a:off x="1057183" y="3434221"/>
          <a:ext cx="4124416" cy="91531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6870" tIns="96870" rIns="96870" bIns="96870" numCol="1" spcCol="1270" anchor="ctr" anchorCtr="0">
          <a:noAutofit/>
        </a:bodyPr>
        <a:lstStyle/>
        <a:p>
          <a:pPr marL="0" lvl="0" indent="0" algn="l" defTabSz="800100">
            <a:lnSpc>
              <a:spcPct val="100000"/>
            </a:lnSpc>
            <a:spcBef>
              <a:spcPct val="0"/>
            </a:spcBef>
            <a:spcAft>
              <a:spcPct val="35000"/>
            </a:spcAft>
            <a:buNone/>
          </a:pPr>
          <a:r>
            <a:rPr lang="en-US" sz="1800" kern="1200"/>
            <a:t>Equity Workplans published annually by the Office for Equity and Inclusion</a:t>
          </a:r>
        </a:p>
      </dsp:txBody>
      <dsp:txXfrm>
        <a:off x="1057183" y="3434221"/>
        <a:ext cx="4124416" cy="91531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3DA9CE7-9E4D-7E46-9B2A-3DBC4407B75C}">
      <dsp:nvSpPr>
        <dsp:cNvPr id="0" name=""/>
        <dsp:cNvSpPr/>
      </dsp:nvSpPr>
      <dsp:spPr>
        <a:xfrm>
          <a:off x="0" y="2"/>
          <a:ext cx="7003777" cy="0"/>
        </a:xfrm>
        <a:prstGeom prst="line">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76FF4B-1636-E44B-A75A-AA8251FEA1A3}">
      <dsp:nvSpPr>
        <dsp:cNvPr id="0" name=""/>
        <dsp:cNvSpPr/>
      </dsp:nvSpPr>
      <dsp:spPr>
        <a:xfrm>
          <a:off x="0" y="2853"/>
          <a:ext cx="7003777" cy="972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Executive level decision makers</a:t>
          </a:r>
        </a:p>
      </dsp:txBody>
      <dsp:txXfrm>
        <a:off x="0" y="2853"/>
        <a:ext cx="7003777" cy="972983"/>
      </dsp:txXfrm>
    </dsp:sp>
    <dsp:sp modelId="{5F8D38E9-FA8E-BD44-915A-98832DD529BE}">
      <dsp:nvSpPr>
        <dsp:cNvPr id="0" name=""/>
        <dsp:cNvSpPr/>
      </dsp:nvSpPr>
      <dsp:spPr>
        <a:xfrm>
          <a:off x="0" y="975836"/>
          <a:ext cx="7003777" cy="0"/>
        </a:xfrm>
        <a:prstGeom prst="line">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8F3B2D6F-D472-5A44-AAC3-9BEBFC163307}">
      <dsp:nvSpPr>
        <dsp:cNvPr id="0" name=""/>
        <dsp:cNvSpPr/>
      </dsp:nvSpPr>
      <dsp:spPr>
        <a:xfrm>
          <a:off x="0" y="975836"/>
          <a:ext cx="7003777" cy="972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Collaboration between criminal justice and behavioral health</a:t>
          </a:r>
        </a:p>
      </dsp:txBody>
      <dsp:txXfrm>
        <a:off x="0" y="975836"/>
        <a:ext cx="7003777" cy="972983"/>
      </dsp:txXfrm>
    </dsp:sp>
    <dsp:sp modelId="{ACE95864-A11C-1F42-B158-6787FA22560B}">
      <dsp:nvSpPr>
        <dsp:cNvPr id="0" name=""/>
        <dsp:cNvSpPr/>
      </dsp:nvSpPr>
      <dsp:spPr>
        <a:xfrm>
          <a:off x="0" y="1948819"/>
          <a:ext cx="7003777" cy="0"/>
        </a:xfrm>
        <a:prstGeom prst="line">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2D018DF-9B58-324E-8E41-E5BE52842F17}">
      <dsp:nvSpPr>
        <dsp:cNvPr id="0" name=""/>
        <dsp:cNvSpPr/>
      </dsp:nvSpPr>
      <dsp:spPr>
        <a:xfrm>
          <a:off x="0" y="1948819"/>
          <a:ext cx="7003777" cy="972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County, City and Community Leaders</a:t>
          </a:r>
        </a:p>
      </dsp:txBody>
      <dsp:txXfrm>
        <a:off x="0" y="1948819"/>
        <a:ext cx="7003777" cy="972983"/>
      </dsp:txXfrm>
    </dsp:sp>
    <dsp:sp modelId="{5C5C48D0-992D-A54B-A4CD-733CCB3DEEB5}">
      <dsp:nvSpPr>
        <dsp:cNvPr id="0" name=""/>
        <dsp:cNvSpPr/>
      </dsp:nvSpPr>
      <dsp:spPr>
        <a:xfrm>
          <a:off x="0" y="2921802"/>
          <a:ext cx="7003777" cy="0"/>
        </a:xfrm>
        <a:prstGeom prst="line">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B4DC4AC-9507-5C48-9CD2-5B0013309E2F}">
      <dsp:nvSpPr>
        <dsp:cNvPr id="0" name=""/>
        <dsp:cNvSpPr/>
      </dsp:nvSpPr>
      <dsp:spPr>
        <a:xfrm>
          <a:off x="0" y="2921802"/>
          <a:ext cx="7003777" cy="972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Learn together with national expert guidance</a:t>
          </a:r>
        </a:p>
      </dsp:txBody>
      <dsp:txXfrm>
        <a:off x="0" y="2921802"/>
        <a:ext cx="7003777" cy="972983"/>
      </dsp:txXfrm>
    </dsp:sp>
    <dsp:sp modelId="{C028DF11-7D56-4048-AE4C-DFA6987091FB}">
      <dsp:nvSpPr>
        <dsp:cNvPr id="0" name=""/>
        <dsp:cNvSpPr/>
      </dsp:nvSpPr>
      <dsp:spPr>
        <a:xfrm>
          <a:off x="0" y="3894785"/>
          <a:ext cx="7003777" cy="0"/>
        </a:xfrm>
        <a:prstGeom prst="line">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8748CA7-F0D6-3847-B550-12E6CD12FD5D}">
      <dsp:nvSpPr>
        <dsp:cNvPr id="0" name=""/>
        <dsp:cNvSpPr/>
      </dsp:nvSpPr>
      <dsp:spPr>
        <a:xfrm>
          <a:off x="0" y="3894785"/>
          <a:ext cx="7003777" cy="972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Focus on long term goals and greater purpose</a:t>
          </a:r>
        </a:p>
      </dsp:txBody>
      <dsp:txXfrm>
        <a:off x="0" y="3894785"/>
        <a:ext cx="7003777" cy="972983"/>
      </dsp:txXfrm>
    </dsp:sp>
    <dsp:sp modelId="{3AA09B63-2850-7845-B0CD-ACE906242474}">
      <dsp:nvSpPr>
        <dsp:cNvPr id="0" name=""/>
        <dsp:cNvSpPr/>
      </dsp:nvSpPr>
      <dsp:spPr>
        <a:xfrm>
          <a:off x="0" y="4867768"/>
          <a:ext cx="7003777" cy="0"/>
        </a:xfrm>
        <a:prstGeom prst="line">
          <a:avLst/>
        </a:prstGeom>
        <a:solidFill>
          <a:schemeClr val="dk2">
            <a:hueOff val="0"/>
            <a:satOff val="0"/>
            <a:lumOff val="0"/>
            <a:alphaOff val="0"/>
          </a:schemeClr>
        </a:solidFill>
        <a:ln w="19050" cap="rnd"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0DC79C2B-82B2-454F-8C6E-648ADF94561F}">
      <dsp:nvSpPr>
        <dsp:cNvPr id="0" name=""/>
        <dsp:cNvSpPr/>
      </dsp:nvSpPr>
      <dsp:spPr>
        <a:xfrm>
          <a:off x="0" y="4867768"/>
          <a:ext cx="7003777" cy="97298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a:t>Build collaborative partnerships</a:t>
          </a:r>
        </a:p>
      </dsp:txBody>
      <dsp:txXfrm>
        <a:off x="0" y="4867768"/>
        <a:ext cx="7003777" cy="972983"/>
      </dsp:txXfrm>
    </dsp:sp>
  </dsp:spTree>
</dsp:drawing>
</file>

<file path=ppt/diagrams/layout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6.emf"/></Relationships>
</file>

<file path=ppt/drawings/drawing1.xml><?xml version="1.0" encoding="utf-8"?>
<c:userShapes xmlns:c="http://schemas.openxmlformats.org/drawingml/2006/chart">
  <cdr:relSizeAnchor xmlns:cdr="http://schemas.openxmlformats.org/drawingml/2006/chartDrawing">
    <cdr:from>
      <cdr:x>0.34783</cdr:x>
      <cdr:y>0.96529</cdr:y>
    </cdr:from>
    <cdr:to>
      <cdr:x>1</cdr:x>
      <cdr:y>0.9981</cdr:y>
    </cdr:to>
    <cdr:sp macro="" textlink="">
      <cdr:nvSpPr>
        <cdr:cNvPr id="3" name="TextBox 1">
          <a:extLst xmlns:a="http://schemas.openxmlformats.org/drawingml/2006/main">
            <a:ext uri="{FF2B5EF4-FFF2-40B4-BE49-F238E27FC236}">
              <a16:creationId xmlns:a16="http://schemas.microsoft.com/office/drawing/2014/main" id="{B9014907-61AC-47B9-8518-2D4E70BA0CAC}"/>
            </a:ext>
          </a:extLst>
        </cdr:cNvPr>
        <cdr:cNvSpPr txBox="1"/>
      </cdr:nvSpPr>
      <cdr:spPr>
        <a:xfrm xmlns:a="http://schemas.openxmlformats.org/drawingml/2006/main">
          <a:off x="3012141" y="6066117"/>
          <a:ext cx="5647765" cy="206188"/>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900">
              <a:solidFill>
                <a:schemeClr val="tx1">
                  <a:lumMod val="50000"/>
                  <a:lumOff val="50000"/>
                </a:schemeClr>
              </a:solidFill>
            </a:rPr>
            <a:t>Source:</a:t>
          </a:r>
          <a:r>
            <a:rPr lang="en-US" sz="900" baseline="0">
              <a:solidFill>
                <a:schemeClr val="tx1">
                  <a:lumMod val="50000"/>
                  <a:lumOff val="50000"/>
                </a:schemeClr>
              </a:solidFill>
            </a:rPr>
            <a:t> U.S. Census Bureau Population Estimates Program: https://www.census.gov/programs-surveys/popest.html</a:t>
          </a:r>
          <a:endParaRPr lang="en-US" sz="900">
            <a:solidFill>
              <a:schemeClr val="tx1">
                <a:lumMod val="50000"/>
                <a:lumOff val="50000"/>
              </a:schemeClr>
            </a:solidFill>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F047763-B050-40BD-A482-06E9741A87FA}" type="datetimeFigureOut">
              <a:rPr lang="en-US" smtClean="0"/>
              <a:t>3/29/22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0195C7C-0E1C-4329-82B5-4F1C37810D9D}" type="slidenum">
              <a:rPr lang="en-US" smtClean="0"/>
              <a:t>‹#›</a:t>
            </a:fld>
            <a:endParaRPr lang="en-US"/>
          </a:p>
        </p:txBody>
      </p:sp>
    </p:spTree>
    <p:extLst>
      <p:ext uri="{BB962C8B-B14F-4D97-AF65-F5344CB8AC3E}">
        <p14:creationId xmlns:p14="http://schemas.microsoft.com/office/powerpoint/2010/main" val="19969517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Note that range of staffing models</a:t>
            </a:r>
            <a:r>
              <a:rPr lang="en-US" baseline="0" dirty="0"/>
              <a:t> exist, and can be individualized for different communities and to target different populations, and could have different constellation of members-- Example</a:t>
            </a:r>
            <a:r>
              <a:rPr lang="en-US" b="1" baseline="0" dirty="0"/>
              <a:t>: </a:t>
            </a:r>
            <a:r>
              <a:rPr lang="en-US" b="1" dirty="0"/>
              <a:t>CAHOOTS model:  one clinician, one EMT,</a:t>
            </a:r>
            <a:r>
              <a:rPr lang="en-US" b="1" baseline="0" dirty="0"/>
              <a:t> </a:t>
            </a:r>
            <a:r>
              <a:rPr lang="en-US" b="0" baseline="0" dirty="0"/>
              <a:t>Mobile crisis for SUD .</a:t>
            </a:r>
            <a:endParaRPr lang="en-US" b="1" dirty="0"/>
          </a:p>
        </p:txBody>
      </p:sp>
      <p:sp>
        <p:nvSpPr>
          <p:cNvPr id="4" name="Slide Number Placeholder 3"/>
          <p:cNvSpPr>
            <a:spLocks noGrp="1"/>
          </p:cNvSpPr>
          <p:nvPr>
            <p:ph type="sldNum" sz="quarter" idx="10"/>
          </p:nvPr>
        </p:nvSpPr>
        <p:spPr/>
        <p:txBody>
          <a:bodyPr/>
          <a:lstStyle/>
          <a:p>
            <a:fld id="{B0600FE9-896D-4747-95CF-55D5821314CC}" type="slidenum">
              <a:rPr lang="en-US" smtClean="0"/>
              <a:t>9</a:t>
            </a:fld>
            <a:endParaRPr lang="en-US"/>
          </a:p>
        </p:txBody>
      </p:sp>
    </p:spTree>
    <p:extLst>
      <p:ext uri="{BB962C8B-B14F-4D97-AF65-F5344CB8AC3E}">
        <p14:creationId xmlns:p14="http://schemas.microsoft.com/office/powerpoint/2010/main" val="7811194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Medicaid is the single</a:t>
            </a:r>
            <a:r>
              <a:rPr lang="en-US" baseline="0" dirty="0"/>
              <a:t> largest payer for behavioral health services—more than private insurance, more than Medicare, more than the state block grants. </a:t>
            </a:r>
          </a:p>
          <a:p>
            <a:r>
              <a:rPr lang="en-US" baseline="0" dirty="0"/>
              <a:t>Plays a pivotal roll in shaping the types of services that are available and the influencing practice models. </a:t>
            </a:r>
            <a:endParaRPr lang="en-US" dirty="0"/>
          </a:p>
        </p:txBody>
      </p:sp>
      <p:sp>
        <p:nvSpPr>
          <p:cNvPr id="4" name="Slide Number Placeholder 3"/>
          <p:cNvSpPr>
            <a:spLocks noGrp="1"/>
          </p:cNvSpPr>
          <p:nvPr>
            <p:ph type="sldNum" sz="quarter" idx="10"/>
          </p:nvPr>
        </p:nvSpPr>
        <p:spPr/>
        <p:txBody>
          <a:bodyPr/>
          <a:lstStyle/>
          <a:p>
            <a:fld id="{B0600FE9-896D-4747-95CF-55D5821314CC}" type="slidenum">
              <a:rPr lang="en-US" smtClean="0"/>
              <a:t>46</a:t>
            </a:fld>
            <a:endParaRPr lang="en-US"/>
          </a:p>
        </p:txBody>
      </p:sp>
    </p:spTree>
    <p:extLst>
      <p:ext uri="{BB962C8B-B14F-4D97-AF65-F5344CB8AC3E}">
        <p14:creationId xmlns:p14="http://schemas.microsoft.com/office/powerpoint/2010/main" val="398061589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Explain how</a:t>
            </a:r>
            <a:r>
              <a:rPr lang="en-US" baseline="0" dirty="0"/>
              <a:t> Medicaid normally works—state/federal partnership – where states pay a part of every dollar spent on Medicaid services, and federal government pays the other portion.</a:t>
            </a:r>
            <a:endParaRPr lang="en-US" dirty="0"/>
          </a:p>
          <a:p>
            <a:endParaRPr lang="en-US" dirty="0"/>
          </a:p>
        </p:txBody>
      </p:sp>
      <p:sp>
        <p:nvSpPr>
          <p:cNvPr id="4" name="Slide Number Placeholder 3"/>
          <p:cNvSpPr>
            <a:spLocks noGrp="1"/>
          </p:cNvSpPr>
          <p:nvPr>
            <p:ph type="sldNum" sz="quarter" idx="10"/>
          </p:nvPr>
        </p:nvSpPr>
        <p:spPr/>
        <p:txBody>
          <a:bodyPr/>
          <a:lstStyle/>
          <a:p>
            <a:fld id="{B0600FE9-896D-4747-95CF-55D5821314CC}" type="slidenum">
              <a:rPr lang="en-US" smtClean="0"/>
              <a:t>47</a:t>
            </a:fld>
            <a:endParaRPr lang="en-US"/>
          </a:p>
        </p:txBody>
      </p:sp>
    </p:spTree>
    <p:extLst>
      <p:ext uri="{BB962C8B-B14F-4D97-AF65-F5344CB8AC3E}">
        <p14:creationId xmlns:p14="http://schemas.microsoft.com/office/powerpoint/2010/main" val="216050413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Services must be accessible to people with communications disabilities</a:t>
            </a:r>
          </a:p>
          <a:p>
            <a:r>
              <a:rPr lang="en-US" dirty="0"/>
              <a:t>State needs</a:t>
            </a:r>
            <a:r>
              <a:rPr lang="en-US" baseline="0" dirty="0"/>
              <a:t> to set timeliness standards</a:t>
            </a:r>
          </a:p>
          <a:p>
            <a:r>
              <a:rPr lang="en-US" baseline="0" dirty="0"/>
              <a:t>MOE Requirement—States cannot get this new funding and cut their current mobile crisis services, if they already provide the service.</a:t>
            </a:r>
          </a:p>
          <a:p>
            <a:endParaRPr lang="en-US" dirty="0"/>
          </a:p>
        </p:txBody>
      </p:sp>
      <p:sp>
        <p:nvSpPr>
          <p:cNvPr id="4" name="Slide Number Placeholder 3"/>
          <p:cNvSpPr>
            <a:spLocks noGrp="1"/>
          </p:cNvSpPr>
          <p:nvPr>
            <p:ph type="sldNum" sz="quarter" idx="10"/>
          </p:nvPr>
        </p:nvSpPr>
        <p:spPr/>
        <p:txBody>
          <a:bodyPr/>
          <a:lstStyle/>
          <a:p>
            <a:fld id="{B0600FE9-896D-4747-95CF-55D5821314CC}" type="slidenum">
              <a:rPr lang="en-US" smtClean="0"/>
              <a:t>48</a:t>
            </a:fld>
            <a:endParaRPr lang="en-US"/>
          </a:p>
        </p:txBody>
      </p:sp>
    </p:spTree>
    <p:extLst>
      <p:ext uri="{BB962C8B-B14F-4D97-AF65-F5344CB8AC3E}">
        <p14:creationId xmlns:p14="http://schemas.microsoft.com/office/powerpoint/2010/main" val="88152977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600FE9-896D-4747-95CF-55D5821314CC}" type="slidenum">
              <a:rPr lang="en-US" smtClean="0"/>
              <a:t>51</a:t>
            </a:fld>
            <a:endParaRPr lang="en-US"/>
          </a:p>
        </p:txBody>
      </p:sp>
    </p:spTree>
    <p:extLst>
      <p:ext uri="{BB962C8B-B14F-4D97-AF65-F5344CB8AC3E}">
        <p14:creationId xmlns:p14="http://schemas.microsoft.com/office/powerpoint/2010/main" val="26123265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Other sources of funding– CCBHCs are required to either</a:t>
            </a:r>
            <a:r>
              <a:rPr lang="en-US" baseline="0" dirty="0"/>
              <a:t> provide directly or contract for mobile crisis services.  CCBHCs now exist in 33 states—though CCBHCs are not statewide. </a:t>
            </a:r>
            <a:r>
              <a:rPr lang="en-US" dirty="0"/>
              <a:t>The CCBHC Certification Criteria, which all CCBHCs must adhere to, require provision of crisis management services that are available and accessible 24-hours a day and delivered within three hours. </a:t>
            </a:r>
          </a:p>
          <a:p>
            <a:endParaRPr lang="en-US" dirty="0"/>
          </a:p>
          <a:p>
            <a:r>
              <a:rPr lang="en-US" dirty="0"/>
              <a:t>Block</a:t>
            </a:r>
            <a:r>
              <a:rPr lang="en-US" baseline="0" dirty="0"/>
              <a:t> grant is a small amount, compared to Medicaid.</a:t>
            </a:r>
          </a:p>
          <a:p>
            <a:endParaRPr lang="en-US" dirty="0"/>
          </a:p>
        </p:txBody>
      </p:sp>
      <p:sp>
        <p:nvSpPr>
          <p:cNvPr id="4" name="Slide Number Placeholder 3"/>
          <p:cNvSpPr>
            <a:spLocks noGrp="1"/>
          </p:cNvSpPr>
          <p:nvPr>
            <p:ph type="sldNum" sz="quarter" idx="10"/>
          </p:nvPr>
        </p:nvSpPr>
        <p:spPr/>
        <p:txBody>
          <a:bodyPr/>
          <a:lstStyle/>
          <a:p>
            <a:fld id="{B0600FE9-896D-4747-95CF-55D5821314CC}" type="slidenum">
              <a:rPr lang="en-US" smtClean="0"/>
              <a:t>52</a:t>
            </a:fld>
            <a:endParaRPr lang="en-US"/>
          </a:p>
        </p:txBody>
      </p:sp>
    </p:spTree>
    <p:extLst>
      <p:ext uri="{BB962C8B-B14F-4D97-AF65-F5344CB8AC3E}">
        <p14:creationId xmlns:p14="http://schemas.microsoft.com/office/powerpoint/2010/main" val="1322206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31:notes"/>
          <p:cNvSpPr>
            <a:spLocks noGrp="1" noRot="1" noChangeAspect="1"/>
          </p:cNvSpPr>
          <p:nvPr>
            <p:ph type="sldImg" idx="2"/>
          </p:nvPr>
        </p:nvSpPr>
        <p:spPr>
          <a:xfrm>
            <a:off x="1041400" y="1154113"/>
            <a:ext cx="5541963" cy="31178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7" name="Google Shape;287;p31:notes"/>
          <p:cNvSpPr txBox="1">
            <a:spLocks noGrp="1"/>
          </p:cNvSpPr>
          <p:nvPr>
            <p:ph type="body" idx="1"/>
          </p:nvPr>
        </p:nvSpPr>
        <p:spPr>
          <a:xfrm>
            <a:off x="1377538" y="4444861"/>
            <a:ext cx="4877529" cy="3636705"/>
          </a:xfrm>
          <a:prstGeom prst="rect">
            <a:avLst/>
          </a:prstGeom>
          <a:noFill/>
          <a:ln>
            <a:noFill/>
          </a:ln>
        </p:spPr>
        <p:txBody>
          <a:bodyPr spcFirstLastPara="1" wrap="square" lIns="92475" tIns="46225" rIns="92475" bIns="46225" anchor="t" anchorCtr="0">
            <a:noAutofit/>
          </a:bodyPr>
          <a:lstStyle/>
          <a:p>
            <a:pPr marL="0" lvl="0" indent="0" algn="l" rtl="0">
              <a:spcBef>
                <a:spcPts val="0"/>
              </a:spcBef>
              <a:spcAft>
                <a:spcPts val="0"/>
              </a:spcAft>
              <a:buNone/>
            </a:pPr>
            <a:endParaRPr/>
          </a:p>
        </p:txBody>
      </p:sp>
      <p:sp>
        <p:nvSpPr>
          <p:cNvPr id="288" name="Google Shape;288;p31:notes"/>
          <p:cNvSpPr txBox="1">
            <a:spLocks noGrp="1"/>
          </p:cNvSpPr>
          <p:nvPr>
            <p:ph type="sldNum" idx="12"/>
          </p:nvPr>
        </p:nvSpPr>
        <p:spPr>
          <a:xfrm>
            <a:off x="3936768" y="8772669"/>
            <a:ext cx="3011699" cy="463407"/>
          </a:xfrm>
          <a:prstGeom prst="rect">
            <a:avLst/>
          </a:prstGeom>
          <a:noFill/>
          <a:ln>
            <a:noFill/>
          </a:ln>
        </p:spPr>
        <p:txBody>
          <a:bodyPr spcFirstLastPara="1" wrap="square" lIns="92475" tIns="46225" rIns="92475" bIns="46225"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en-US" sz="1400" b="0" i="0" u="none" strike="noStrike" kern="0" cap="none" spc="0" normalizeH="0" baseline="0" noProof="0">
                <a:ln>
                  <a:noFill/>
                </a:ln>
                <a:solidFill>
                  <a:srgbClr val="000000"/>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792224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1"/>
            <a:r>
              <a:rPr lang="en-US" dirty="0">
                <a:latin typeface="Tahoma" panose="020B0604030504040204" pitchFamily="34" charset="0"/>
                <a:ea typeface="Tahoma" panose="020B0604030504040204" pitchFamily="34" charset="0"/>
                <a:cs typeface="Tahoma" panose="020B0604030504040204" pitchFamily="34" charset="0"/>
              </a:rPr>
              <a:t>Bad River Band of Lake Superior Chippewa</a:t>
            </a:r>
          </a:p>
          <a:p>
            <a:pPr lvl="1"/>
            <a:r>
              <a:rPr lang="en-US" dirty="0">
                <a:latin typeface="Tahoma" panose="020B0604030504040204" pitchFamily="34" charset="0"/>
                <a:ea typeface="Tahoma" panose="020B0604030504040204" pitchFamily="34" charset="0"/>
                <a:cs typeface="Tahoma" panose="020B0604030504040204" pitchFamily="34" charset="0"/>
              </a:rPr>
              <a:t>Forest County Potawatomi</a:t>
            </a:r>
          </a:p>
          <a:p>
            <a:pPr lvl="1"/>
            <a:r>
              <a:rPr lang="en-US" dirty="0">
                <a:latin typeface="Tahoma" panose="020B0604030504040204" pitchFamily="34" charset="0"/>
                <a:ea typeface="Tahoma" panose="020B0604030504040204" pitchFamily="34" charset="0"/>
                <a:cs typeface="Tahoma" panose="020B0604030504040204" pitchFamily="34" charset="0"/>
              </a:rPr>
              <a:t>Ho-Chunk Nation</a:t>
            </a:r>
          </a:p>
          <a:p>
            <a:pPr lvl="1"/>
            <a:r>
              <a:rPr lang="en-US" dirty="0">
                <a:latin typeface="Tahoma" panose="020B0604030504040204" pitchFamily="34" charset="0"/>
                <a:ea typeface="Tahoma" panose="020B0604030504040204" pitchFamily="34" charset="0"/>
                <a:cs typeface="Tahoma" panose="020B0604030504040204" pitchFamily="34" charset="0"/>
              </a:rPr>
              <a:t>Lac Courte Oreilles Band of Lake Superior Chippewa</a:t>
            </a:r>
          </a:p>
          <a:p>
            <a:pPr lvl="1"/>
            <a:r>
              <a:rPr lang="en-US" dirty="0">
                <a:latin typeface="Tahoma" panose="020B0604030504040204" pitchFamily="34" charset="0"/>
                <a:ea typeface="Tahoma" panose="020B0604030504040204" pitchFamily="34" charset="0"/>
                <a:cs typeface="Tahoma" panose="020B0604030504040204" pitchFamily="34" charset="0"/>
              </a:rPr>
              <a:t>Lac du Flambeau Band of Lake Superior Chippewa</a:t>
            </a:r>
          </a:p>
          <a:p>
            <a:pPr lvl="1"/>
            <a:r>
              <a:rPr lang="en-US" dirty="0">
                <a:latin typeface="Tahoma" panose="020B0604030504040204" pitchFamily="34" charset="0"/>
                <a:ea typeface="Tahoma" panose="020B0604030504040204" pitchFamily="34" charset="0"/>
                <a:cs typeface="Tahoma" panose="020B0604030504040204" pitchFamily="34" charset="0"/>
              </a:rPr>
              <a:t>Menominee Indian Tribe of Wisconsin</a:t>
            </a:r>
          </a:p>
          <a:p>
            <a:pPr lvl="1"/>
            <a:r>
              <a:rPr lang="en-US" dirty="0">
                <a:latin typeface="Tahoma" panose="020B0604030504040204" pitchFamily="34" charset="0"/>
                <a:ea typeface="Tahoma" panose="020B0604030504040204" pitchFamily="34" charset="0"/>
                <a:cs typeface="Tahoma" panose="020B0604030504040204" pitchFamily="34" charset="0"/>
              </a:rPr>
              <a:t>Oneida Nation of Wisconsin</a:t>
            </a:r>
          </a:p>
          <a:p>
            <a:pPr lvl="1"/>
            <a:r>
              <a:rPr lang="en-US" dirty="0">
                <a:latin typeface="Tahoma" panose="020B0604030504040204" pitchFamily="34" charset="0"/>
                <a:ea typeface="Tahoma" panose="020B0604030504040204" pitchFamily="34" charset="0"/>
                <a:cs typeface="Tahoma" panose="020B0604030504040204" pitchFamily="34" charset="0"/>
              </a:rPr>
              <a:t>Red Cliff Band of Lake Superior Chippewa</a:t>
            </a:r>
          </a:p>
          <a:p>
            <a:pPr lvl="1"/>
            <a:r>
              <a:rPr lang="en-US" dirty="0">
                <a:latin typeface="Tahoma" panose="020B0604030504040204" pitchFamily="34" charset="0"/>
                <a:ea typeface="Tahoma" panose="020B0604030504040204" pitchFamily="34" charset="0"/>
                <a:cs typeface="Tahoma" panose="020B0604030504040204" pitchFamily="34" charset="0"/>
              </a:rPr>
              <a:t>St. Croix Band of Chippewa Indians of Wisconsin</a:t>
            </a:r>
          </a:p>
          <a:p>
            <a:pPr lvl="1"/>
            <a:r>
              <a:rPr lang="en-US" dirty="0">
                <a:latin typeface="Tahoma" panose="020B0604030504040204" pitchFamily="34" charset="0"/>
                <a:ea typeface="Tahoma" panose="020B0604030504040204" pitchFamily="34" charset="0"/>
                <a:cs typeface="Tahoma" panose="020B0604030504040204" pitchFamily="34" charset="0"/>
              </a:rPr>
              <a:t>Sokaogon Chippewa Community</a:t>
            </a:r>
          </a:p>
          <a:p>
            <a:pPr lvl="1"/>
            <a:r>
              <a:rPr lang="en-US" dirty="0">
                <a:latin typeface="Tahoma" panose="020B0604030504040204" pitchFamily="34" charset="0"/>
                <a:ea typeface="Tahoma" panose="020B0604030504040204" pitchFamily="34" charset="0"/>
                <a:cs typeface="Tahoma" panose="020B0604030504040204" pitchFamily="34" charset="0"/>
              </a:rPr>
              <a:t>Stockbridge-unsee Band of Mohican Indians</a:t>
            </a:r>
          </a:p>
          <a:p>
            <a:endParaRPr lang="en-US" dirty="0"/>
          </a:p>
        </p:txBody>
      </p:sp>
      <p:sp>
        <p:nvSpPr>
          <p:cNvPr id="4" name="Slide Number Placeholder 3"/>
          <p:cNvSpPr>
            <a:spLocks noGrp="1"/>
          </p:cNvSpPr>
          <p:nvPr>
            <p:ph type="sldNum" sz="quarter" idx="5"/>
          </p:nvPr>
        </p:nvSpPr>
        <p:spPr/>
        <p:txBody>
          <a:bodyPr/>
          <a:lstStyle/>
          <a:p>
            <a:fld id="{5F540FB8-95F7-44CD-AFD9-064716362DE3}" type="slidenum">
              <a:rPr lang="en-US" smtClean="0"/>
              <a:t>25</a:t>
            </a:fld>
            <a:endParaRPr lang="en-US"/>
          </a:p>
        </p:txBody>
      </p:sp>
    </p:spTree>
    <p:extLst>
      <p:ext uri="{BB962C8B-B14F-4D97-AF65-F5344CB8AC3E}">
        <p14:creationId xmlns:p14="http://schemas.microsoft.com/office/powerpoint/2010/main" val="67822685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DHS will calculate each county agency’s contribution cap by taking 75% of the average allowable crisis intervention costs for calendar years 2016, 2017, and 2018. This will be the county contribution maintenance of effort for calendar year 2020 and thereafter.</a:t>
            </a:r>
          </a:p>
        </p:txBody>
      </p:sp>
      <p:sp>
        <p:nvSpPr>
          <p:cNvPr id="4" name="Slide Number Placeholder 3"/>
          <p:cNvSpPr>
            <a:spLocks noGrp="1"/>
          </p:cNvSpPr>
          <p:nvPr>
            <p:ph type="sldNum" sz="quarter" idx="10"/>
          </p:nvPr>
        </p:nvSpPr>
        <p:spPr/>
        <p:txBody>
          <a:bodyPr/>
          <a:lstStyle/>
          <a:p>
            <a:fld id="{5F540FB8-95F7-44CD-AFD9-064716362DE3}" type="slidenum">
              <a:rPr lang="en-US" smtClean="0"/>
              <a:t>29</a:t>
            </a:fld>
            <a:endParaRPr lang="en-US"/>
          </a:p>
        </p:txBody>
      </p:sp>
    </p:spTree>
    <p:extLst>
      <p:ext uri="{BB962C8B-B14F-4D97-AF65-F5344CB8AC3E}">
        <p14:creationId xmlns:p14="http://schemas.microsoft.com/office/powerpoint/2010/main" val="33704852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0600FE9-896D-4747-95CF-55D5821314CC}" type="slidenum">
              <a:rPr lang="en-US" smtClean="0"/>
              <a:t>40</a:t>
            </a:fld>
            <a:endParaRPr lang="en-US"/>
          </a:p>
        </p:txBody>
      </p:sp>
    </p:spTree>
    <p:extLst>
      <p:ext uri="{BB962C8B-B14F-4D97-AF65-F5344CB8AC3E}">
        <p14:creationId xmlns:p14="http://schemas.microsoft.com/office/powerpoint/2010/main" val="25727608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FFFDFEB3-A4B6-4BA6-B153-8CA4FD578C12}" type="slidenum">
              <a:rPr lang="en-US" smtClean="0"/>
              <a:t>41</a:t>
            </a:fld>
            <a:endParaRPr lang="en-US"/>
          </a:p>
        </p:txBody>
      </p:sp>
    </p:spTree>
    <p:extLst>
      <p:ext uri="{BB962C8B-B14F-4D97-AF65-F5344CB8AC3E}">
        <p14:creationId xmlns:p14="http://schemas.microsoft.com/office/powerpoint/2010/main" val="26397099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28D46270-92E9-4B16-9E01-1C14FE33E040}" type="slidenum">
              <a:rPr lang="en-US" smtClean="0"/>
              <a:t>42</a:t>
            </a:fld>
            <a:endParaRPr lang="en-US"/>
          </a:p>
        </p:txBody>
      </p:sp>
    </p:spTree>
    <p:extLst>
      <p:ext uri="{BB962C8B-B14F-4D97-AF65-F5344CB8AC3E}">
        <p14:creationId xmlns:p14="http://schemas.microsoft.com/office/powerpoint/2010/main" val="22940738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14400" rtl="0" eaLnBrk="1" fontAlgn="auto" latinLnBrk="0" hangingPunct="1">
              <a:lnSpc>
                <a:spcPct val="100000"/>
              </a:lnSpc>
              <a:spcBef>
                <a:spcPts val="0"/>
              </a:spcBef>
              <a:spcAft>
                <a:spcPts val="0"/>
              </a:spcAft>
              <a:buClrTx/>
              <a:buSzTx/>
              <a:buFontTx/>
              <a:buNone/>
              <a:tabLst/>
              <a:defRPr/>
            </a:pPr>
            <a:r>
              <a:rPr lang="en-US" dirty="0"/>
              <a:t>Note that range of staffing models</a:t>
            </a:r>
            <a:r>
              <a:rPr lang="en-US" baseline="0" dirty="0"/>
              <a:t> exist, and can be individualized for different communities and to target different populations, and could have different constellation of members-- Example</a:t>
            </a:r>
            <a:r>
              <a:rPr lang="en-US" b="1" baseline="0" dirty="0"/>
              <a:t>: </a:t>
            </a:r>
            <a:r>
              <a:rPr lang="en-US" b="1" dirty="0"/>
              <a:t>CAHOOTS model:  one clinician, one EMT,</a:t>
            </a:r>
            <a:r>
              <a:rPr lang="en-US" b="1" baseline="0" dirty="0"/>
              <a:t> </a:t>
            </a:r>
            <a:r>
              <a:rPr lang="en-US" b="0" baseline="0" dirty="0"/>
              <a:t>Mobile crisis for SUD .</a:t>
            </a:r>
            <a:endParaRPr lang="en-US" b="1" dirty="0"/>
          </a:p>
        </p:txBody>
      </p:sp>
      <p:sp>
        <p:nvSpPr>
          <p:cNvPr id="4" name="Slide Number Placeholder 3"/>
          <p:cNvSpPr>
            <a:spLocks noGrp="1"/>
          </p:cNvSpPr>
          <p:nvPr>
            <p:ph type="sldNum" sz="quarter" idx="10"/>
          </p:nvPr>
        </p:nvSpPr>
        <p:spPr/>
        <p:txBody>
          <a:bodyPr/>
          <a:lstStyle/>
          <a:p>
            <a:fld id="{B0600FE9-896D-4747-95CF-55D5821314CC}" type="slidenum">
              <a:rPr lang="en-US" smtClean="0"/>
              <a:t>43</a:t>
            </a:fld>
            <a:endParaRPr lang="en-US"/>
          </a:p>
        </p:txBody>
      </p:sp>
    </p:spTree>
    <p:extLst>
      <p:ext uri="{BB962C8B-B14F-4D97-AF65-F5344CB8AC3E}">
        <p14:creationId xmlns:p14="http://schemas.microsoft.com/office/powerpoint/2010/main" val="10941933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600FE9-896D-4747-95CF-55D5821314CC}" type="slidenum">
              <a:rPr lang="en-US" smtClean="0"/>
              <a:t>44</a:t>
            </a:fld>
            <a:endParaRPr lang="en-US"/>
          </a:p>
        </p:txBody>
      </p:sp>
    </p:spTree>
    <p:extLst>
      <p:ext uri="{BB962C8B-B14F-4D97-AF65-F5344CB8AC3E}">
        <p14:creationId xmlns:p14="http://schemas.microsoft.com/office/powerpoint/2010/main" val="14790062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0600FE9-896D-4747-95CF-55D5821314CC}" type="slidenum">
              <a:rPr lang="en-US" smtClean="0"/>
              <a:t>45</a:t>
            </a:fld>
            <a:endParaRPr lang="en-US"/>
          </a:p>
        </p:txBody>
      </p:sp>
    </p:spTree>
    <p:extLst>
      <p:ext uri="{BB962C8B-B14F-4D97-AF65-F5344CB8AC3E}">
        <p14:creationId xmlns:p14="http://schemas.microsoft.com/office/powerpoint/2010/main" val="294580544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hyperlink" Target="about:blank" TargetMode="Externa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6" name="Group 15"/>
          <p:cNvGrpSpPr/>
          <p:nvPr/>
        </p:nvGrpSpPr>
        <p:grpSpPr>
          <a:xfrm>
            <a:off x="0" y="-8467"/>
            <a:ext cx="12192000" cy="6866467"/>
            <a:chOff x="0" y="-8467"/>
            <a:chExt cx="12192000" cy="6866467"/>
          </a:xfrm>
        </p:grpSpPr>
        <p:sp>
          <p:nvSpPr>
            <p:cNvPr id="15" name="Freeform 14"/>
            <p:cNvSpPr/>
            <p:nvPr/>
          </p:nvSpPr>
          <p:spPr>
            <a:xfrm>
              <a:off x="0" y="-7862"/>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19" name="Straight Connector 18"/>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0" name="Straight Connector 19"/>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1"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Isosceles Triangle 22"/>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3/29/22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3/29/22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7" name="Rectangle 6"/>
          <p:cNvSpPr>
            <a:spLocks noChangeAspect="1"/>
          </p:cNvSpPr>
          <p:nvPr userDrawn="1"/>
        </p:nvSpPr>
        <p:spPr>
          <a:xfrm>
            <a:off x="125593" y="89620"/>
            <a:ext cx="3573080" cy="6678760"/>
          </a:xfrm>
          <a:prstGeom prst="rect">
            <a:avLst/>
          </a:prstGeom>
          <a:solidFill>
            <a:srgbClr val="003D78"/>
          </a:solidFill>
          <a:ln w="12700">
            <a:no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6" name="Title 15"/>
          <p:cNvSpPr>
            <a:spLocks noGrp="1"/>
          </p:cNvSpPr>
          <p:nvPr>
            <p:ph type="title" hasCustomPrompt="1"/>
          </p:nvPr>
        </p:nvSpPr>
        <p:spPr>
          <a:xfrm>
            <a:off x="3765972" y="1707798"/>
            <a:ext cx="8168640" cy="3542682"/>
          </a:xfrm>
        </p:spPr>
        <p:txBody>
          <a:bodyPr anchor="b">
            <a:noAutofit/>
          </a:bodyPr>
          <a:lstStyle>
            <a:lvl1pPr algn="r">
              <a:lnSpc>
                <a:spcPct val="100000"/>
              </a:lnSpc>
              <a:defRPr sz="4000" b="1">
                <a:solidFill>
                  <a:srgbClr val="3C5C63"/>
                </a:solidFill>
                <a:latin typeface="+mj-lt"/>
              </a:defRPr>
            </a:lvl1pPr>
          </a:lstStyle>
          <a:p>
            <a:r>
              <a:rPr lang="en-US" dirty="0"/>
              <a:t>Presentation Title</a:t>
            </a:r>
          </a:p>
        </p:txBody>
      </p:sp>
      <p:sp>
        <p:nvSpPr>
          <p:cNvPr id="18" name="Text Placeholder 17"/>
          <p:cNvSpPr>
            <a:spLocks noGrp="1"/>
          </p:cNvSpPr>
          <p:nvPr>
            <p:ph type="body" sz="quarter" idx="10" hasCustomPrompt="1"/>
          </p:nvPr>
        </p:nvSpPr>
        <p:spPr>
          <a:xfrm>
            <a:off x="226789" y="3948948"/>
            <a:ext cx="3339380" cy="2364062"/>
          </a:xfrm>
        </p:spPr>
        <p:txBody>
          <a:bodyPr anchor="b">
            <a:noAutofit/>
          </a:bodyPr>
          <a:lstStyle>
            <a:lvl1pPr marL="0" indent="0">
              <a:spcBef>
                <a:spcPts val="0"/>
              </a:spcBef>
              <a:buNone/>
              <a:defRPr sz="2200">
                <a:solidFill>
                  <a:schemeClr val="bg1"/>
                </a:solidFill>
                <a:latin typeface="Century" panose="02040604050505020304" pitchFamily="18" charset="0"/>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Name of Presenter</a:t>
            </a:r>
            <a:br>
              <a:rPr lang="en-US" dirty="0"/>
            </a:br>
            <a:r>
              <a:rPr lang="en-US" dirty="0"/>
              <a:t>Job Title</a:t>
            </a:r>
            <a:br>
              <a:rPr lang="en-US" dirty="0"/>
            </a:br>
            <a:r>
              <a:rPr lang="en-US" dirty="0"/>
              <a:t>Presentation Date</a:t>
            </a:r>
          </a:p>
        </p:txBody>
      </p:sp>
      <p:sp>
        <p:nvSpPr>
          <p:cNvPr id="22" name="Text Placeholder 21"/>
          <p:cNvSpPr>
            <a:spLocks noGrp="1"/>
          </p:cNvSpPr>
          <p:nvPr>
            <p:ph type="body" sz="quarter" idx="12" hasCustomPrompt="1"/>
          </p:nvPr>
        </p:nvSpPr>
        <p:spPr>
          <a:xfrm>
            <a:off x="3768553" y="5322715"/>
            <a:ext cx="8168640" cy="990295"/>
          </a:xfrm>
        </p:spPr>
        <p:txBody>
          <a:bodyPr anchor="b">
            <a:noAutofit/>
          </a:bodyPr>
          <a:lstStyle>
            <a:lvl1pPr marL="0" indent="0" algn="r">
              <a:lnSpc>
                <a:spcPct val="100000"/>
              </a:lnSpc>
              <a:buNone/>
              <a:defRPr sz="2400" baseline="0">
                <a:solidFill>
                  <a:srgbClr val="585858"/>
                </a:solidFill>
                <a:latin typeface="+mj-lt"/>
              </a:defRPr>
            </a:lvl1pPr>
            <a:lvl2pPr marL="457200" indent="0">
              <a:buNone/>
              <a:defRPr/>
            </a:lvl2pPr>
            <a:lvl3pPr marL="914400" indent="0">
              <a:buNone/>
              <a:defRPr/>
            </a:lvl3pPr>
            <a:lvl4pPr marL="1371600" indent="0">
              <a:buNone/>
              <a:defRPr/>
            </a:lvl4pPr>
            <a:lvl5pPr marL="1828800" indent="0">
              <a:buNone/>
              <a:defRPr/>
            </a:lvl5pPr>
          </a:lstStyle>
          <a:p>
            <a:pPr lvl="0"/>
            <a:r>
              <a:rPr lang="en-US" dirty="0"/>
              <a:t>Subtitle</a:t>
            </a:r>
          </a:p>
        </p:txBody>
      </p:sp>
      <p:sp>
        <p:nvSpPr>
          <p:cNvPr id="3" name="Oval 2"/>
          <p:cNvSpPr>
            <a:spLocks noChangeAspect="1"/>
          </p:cNvSpPr>
          <p:nvPr userDrawn="1"/>
        </p:nvSpPr>
        <p:spPr>
          <a:xfrm>
            <a:off x="3060200" y="317305"/>
            <a:ext cx="1463040" cy="109728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138964" y="393200"/>
            <a:ext cx="6453645" cy="941834"/>
          </a:xfrm>
          <a:prstGeom prst="rect">
            <a:avLst/>
          </a:prstGeom>
        </p:spPr>
      </p:pic>
    </p:spTree>
    <p:extLst>
      <p:ext uri="{BB962C8B-B14F-4D97-AF65-F5344CB8AC3E}">
        <p14:creationId xmlns:p14="http://schemas.microsoft.com/office/powerpoint/2010/main" val="1209196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Slide Title</a:t>
            </a:r>
          </a:p>
        </p:txBody>
      </p:sp>
      <p:sp>
        <p:nvSpPr>
          <p:cNvPr id="3" name="Slide Number Placeholder 2"/>
          <p:cNvSpPr>
            <a:spLocks noGrp="1"/>
          </p:cNvSpPr>
          <p:nvPr>
            <p:ph type="sldNum" sz="quarter" idx="10"/>
          </p:nvPr>
        </p:nvSpPr>
        <p:spPr/>
        <p:txBody>
          <a:bodyPr/>
          <a:lstStyle/>
          <a:p>
            <a:fld id="{A43C80DB-1E10-4B42-A90C-FD4E89BD3390}" type="slidenum">
              <a:rPr lang="en-US" smtClean="0"/>
              <a:pPr/>
              <a:t>‹#›</a:t>
            </a:fld>
            <a:endParaRPr lang="en-US"/>
          </a:p>
        </p:txBody>
      </p:sp>
      <p:sp>
        <p:nvSpPr>
          <p:cNvPr id="5" name="Content Placeholder 4"/>
          <p:cNvSpPr>
            <a:spLocks noGrp="1"/>
          </p:cNvSpPr>
          <p:nvPr>
            <p:ph sz="quarter" idx="11" hasCustomPrompt="1"/>
          </p:nvPr>
        </p:nvSpPr>
        <p:spPr>
          <a:xfrm>
            <a:off x="609600" y="1709928"/>
            <a:ext cx="10972800" cy="4572000"/>
          </a:xfrm>
        </p:spPr>
        <p:txBody>
          <a:body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58DE0CA7-F5A7-4FF6-B4C5-C130D54478FD}"/>
              </a:ext>
            </a:extLst>
          </p:cNvPr>
          <p:cNvSpPr txBox="1"/>
          <p:nvPr userDrawn="1"/>
        </p:nvSpPr>
        <p:spPr>
          <a:xfrm>
            <a:off x="5447607" y="2971800"/>
            <a:ext cx="1219200" cy="369332"/>
          </a:xfrm>
          <a:prstGeom prst="rect">
            <a:avLst/>
          </a:prstGeom>
          <a:noFill/>
        </p:spPr>
        <p:txBody>
          <a:bodyPr wrap="square" rtlCol="0">
            <a:spAutoFit/>
          </a:bodyPr>
          <a:lstStyle/>
          <a:p>
            <a:endParaRPr lang="en-US" sz="1800" dirty="0"/>
          </a:p>
        </p:txBody>
      </p:sp>
    </p:spTree>
    <p:extLst>
      <p:ext uri="{BB962C8B-B14F-4D97-AF65-F5344CB8AC3E}">
        <p14:creationId xmlns:p14="http://schemas.microsoft.com/office/powerpoint/2010/main" val="12780816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Slide Title</a:t>
            </a:r>
          </a:p>
        </p:txBody>
      </p:sp>
      <p:sp>
        <p:nvSpPr>
          <p:cNvPr id="3" name="Slide Number Placeholder 2"/>
          <p:cNvSpPr>
            <a:spLocks noGrp="1"/>
          </p:cNvSpPr>
          <p:nvPr>
            <p:ph type="sldNum" sz="quarter" idx="10"/>
          </p:nvPr>
        </p:nvSpPr>
        <p:spPr/>
        <p:txBody>
          <a:bodyPr/>
          <a:lstStyle/>
          <a:p>
            <a:fld id="{A43C80DB-1E10-4B42-A90C-FD4E89BD3390}" type="slidenum">
              <a:rPr lang="en-US" smtClean="0"/>
              <a:pPr/>
              <a:t>‹#›</a:t>
            </a:fld>
            <a:endParaRPr lang="en-US"/>
          </a:p>
        </p:txBody>
      </p:sp>
      <p:sp>
        <p:nvSpPr>
          <p:cNvPr id="5" name="Content Placeholder 4"/>
          <p:cNvSpPr>
            <a:spLocks noGrp="1"/>
          </p:cNvSpPr>
          <p:nvPr>
            <p:ph sz="quarter" idx="11" hasCustomPrompt="1"/>
          </p:nvPr>
        </p:nvSpPr>
        <p:spPr>
          <a:xfrm>
            <a:off x="609600" y="1709928"/>
            <a:ext cx="10972800" cy="4572000"/>
          </a:xfrm>
        </p:spPr>
        <p:txBody>
          <a:body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58DE0CA7-F5A7-4FF6-B4C5-C130D54478FD}"/>
              </a:ext>
            </a:extLst>
          </p:cNvPr>
          <p:cNvSpPr txBox="1"/>
          <p:nvPr userDrawn="1"/>
        </p:nvSpPr>
        <p:spPr>
          <a:xfrm>
            <a:off x="5447607" y="2971800"/>
            <a:ext cx="1219200" cy="369332"/>
          </a:xfrm>
          <a:prstGeom prst="rect">
            <a:avLst/>
          </a:prstGeom>
          <a:noFill/>
        </p:spPr>
        <p:txBody>
          <a:bodyPr wrap="square" rtlCol="0">
            <a:spAutoFit/>
          </a:bodyPr>
          <a:lstStyle/>
          <a:p>
            <a:endParaRPr lang="en-US" sz="1800" dirty="0"/>
          </a:p>
        </p:txBody>
      </p:sp>
    </p:spTree>
    <p:extLst>
      <p:ext uri="{BB962C8B-B14F-4D97-AF65-F5344CB8AC3E}">
        <p14:creationId xmlns:p14="http://schemas.microsoft.com/office/powerpoint/2010/main" val="391067627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2A54C80-263E-416B-A8E0-580EDEADCBDC}" type="datetimeFigureOut">
              <a:rPr lang="en-US" dirty="0"/>
              <a:t>3/29/22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Slide Title</a:t>
            </a:r>
          </a:p>
        </p:txBody>
      </p:sp>
      <p:sp>
        <p:nvSpPr>
          <p:cNvPr id="3" name="Slide Number Placeholder 2"/>
          <p:cNvSpPr>
            <a:spLocks noGrp="1"/>
          </p:cNvSpPr>
          <p:nvPr>
            <p:ph type="sldNum" sz="quarter" idx="10"/>
          </p:nvPr>
        </p:nvSpPr>
        <p:spPr/>
        <p:txBody>
          <a:bodyPr/>
          <a:lstStyle/>
          <a:p>
            <a:fld id="{A43C80DB-1E10-4B42-A90C-FD4E89BD3390}" type="slidenum">
              <a:rPr lang="en-US" smtClean="0"/>
              <a:pPr/>
              <a:t>‹#›</a:t>
            </a:fld>
            <a:endParaRPr lang="en-US"/>
          </a:p>
        </p:txBody>
      </p:sp>
      <p:sp>
        <p:nvSpPr>
          <p:cNvPr id="5" name="Content Placeholder 4"/>
          <p:cNvSpPr>
            <a:spLocks noGrp="1"/>
          </p:cNvSpPr>
          <p:nvPr>
            <p:ph sz="quarter" idx="11" hasCustomPrompt="1"/>
          </p:nvPr>
        </p:nvSpPr>
        <p:spPr>
          <a:xfrm>
            <a:off x="609600" y="1709928"/>
            <a:ext cx="10972800" cy="4572000"/>
          </a:xfrm>
        </p:spPr>
        <p:txBody>
          <a:body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58DE0CA7-F5A7-4FF6-B4C5-C130D54478FD}"/>
              </a:ext>
            </a:extLst>
          </p:cNvPr>
          <p:cNvSpPr txBox="1"/>
          <p:nvPr userDrawn="1"/>
        </p:nvSpPr>
        <p:spPr>
          <a:xfrm>
            <a:off x="5447607" y="2971800"/>
            <a:ext cx="1219200" cy="369332"/>
          </a:xfrm>
          <a:prstGeom prst="rect">
            <a:avLst/>
          </a:prstGeom>
          <a:noFill/>
        </p:spPr>
        <p:txBody>
          <a:bodyPr wrap="square" rtlCol="0">
            <a:spAutoFit/>
          </a:bodyPr>
          <a:lstStyle/>
          <a:p>
            <a:endParaRPr lang="en-US" sz="1800" dirty="0"/>
          </a:p>
        </p:txBody>
      </p:sp>
    </p:spTree>
    <p:extLst>
      <p:ext uri="{BB962C8B-B14F-4D97-AF65-F5344CB8AC3E}">
        <p14:creationId xmlns:p14="http://schemas.microsoft.com/office/powerpoint/2010/main" val="4239969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Slide Title</a:t>
            </a:r>
          </a:p>
        </p:txBody>
      </p:sp>
      <p:sp>
        <p:nvSpPr>
          <p:cNvPr id="3" name="Slide Number Placeholder 2"/>
          <p:cNvSpPr>
            <a:spLocks noGrp="1"/>
          </p:cNvSpPr>
          <p:nvPr>
            <p:ph type="sldNum" sz="quarter" idx="10"/>
          </p:nvPr>
        </p:nvSpPr>
        <p:spPr/>
        <p:txBody>
          <a:bodyPr/>
          <a:lstStyle/>
          <a:p>
            <a:fld id="{A43C80DB-1E10-4B42-A90C-FD4E89BD3390}" type="slidenum">
              <a:rPr lang="en-US" smtClean="0"/>
              <a:pPr/>
              <a:t>‹#›</a:t>
            </a:fld>
            <a:endParaRPr lang="en-US"/>
          </a:p>
        </p:txBody>
      </p:sp>
      <p:sp>
        <p:nvSpPr>
          <p:cNvPr id="5" name="Content Placeholder 4"/>
          <p:cNvSpPr>
            <a:spLocks noGrp="1"/>
          </p:cNvSpPr>
          <p:nvPr>
            <p:ph sz="quarter" idx="11" hasCustomPrompt="1"/>
          </p:nvPr>
        </p:nvSpPr>
        <p:spPr>
          <a:xfrm>
            <a:off x="609600" y="1709928"/>
            <a:ext cx="10972800" cy="4572000"/>
          </a:xfrm>
        </p:spPr>
        <p:txBody>
          <a:body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58DE0CA7-F5A7-4FF6-B4C5-C130D54478FD}"/>
              </a:ext>
            </a:extLst>
          </p:cNvPr>
          <p:cNvSpPr txBox="1"/>
          <p:nvPr userDrawn="1"/>
        </p:nvSpPr>
        <p:spPr>
          <a:xfrm>
            <a:off x="5447607" y="2971800"/>
            <a:ext cx="1219200" cy="369332"/>
          </a:xfrm>
          <a:prstGeom prst="rect">
            <a:avLst/>
          </a:prstGeom>
          <a:noFill/>
        </p:spPr>
        <p:txBody>
          <a:bodyPr wrap="square" rtlCol="0">
            <a:spAutoFit/>
          </a:bodyPr>
          <a:lstStyle/>
          <a:p>
            <a:endParaRPr lang="en-US" sz="1800" dirty="0"/>
          </a:p>
        </p:txBody>
      </p:sp>
    </p:spTree>
    <p:extLst>
      <p:ext uri="{BB962C8B-B14F-4D97-AF65-F5344CB8AC3E}">
        <p14:creationId xmlns:p14="http://schemas.microsoft.com/office/powerpoint/2010/main" val="289330095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Slide Title</a:t>
            </a:r>
          </a:p>
        </p:txBody>
      </p:sp>
      <p:sp>
        <p:nvSpPr>
          <p:cNvPr id="3" name="Slide Number Placeholder 2"/>
          <p:cNvSpPr>
            <a:spLocks noGrp="1"/>
          </p:cNvSpPr>
          <p:nvPr>
            <p:ph type="sldNum" sz="quarter" idx="10"/>
          </p:nvPr>
        </p:nvSpPr>
        <p:spPr/>
        <p:txBody>
          <a:bodyPr/>
          <a:lstStyle/>
          <a:p>
            <a:fld id="{A43C80DB-1E10-4B42-A90C-FD4E89BD3390}" type="slidenum">
              <a:rPr lang="en-US" smtClean="0"/>
              <a:pPr/>
              <a:t>‹#›</a:t>
            </a:fld>
            <a:endParaRPr lang="en-US"/>
          </a:p>
        </p:txBody>
      </p:sp>
      <p:sp>
        <p:nvSpPr>
          <p:cNvPr id="5" name="Content Placeholder 4"/>
          <p:cNvSpPr>
            <a:spLocks noGrp="1"/>
          </p:cNvSpPr>
          <p:nvPr>
            <p:ph sz="quarter" idx="11" hasCustomPrompt="1"/>
          </p:nvPr>
        </p:nvSpPr>
        <p:spPr>
          <a:xfrm>
            <a:off x="609600" y="1709928"/>
            <a:ext cx="10972800" cy="4572000"/>
          </a:xfrm>
        </p:spPr>
        <p:txBody>
          <a:body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58DE0CA7-F5A7-4FF6-B4C5-C130D54478FD}"/>
              </a:ext>
            </a:extLst>
          </p:cNvPr>
          <p:cNvSpPr txBox="1"/>
          <p:nvPr userDrawn="1"/>
        </p:nvSpPr>
        <p:spPr>
          <a:xfrm>
            <a:off x="5447607" y="2971800"/>
            <a:ext cx="1219200" cy="369332"/>
          </a:xfrm>
          <a:prstGeom prst="rect">
            <a:avLst/>
          </a:prstGeom>
          <a:noFill/>
        </p:spPr>
        <p:txBody>
          <a:bodyPr wrap="square" rtlCol="0">
            <a:spAutoFit/>
          </a:bodyPr>
          <a:lstStyle/>
          <a:p>
            <a:endParaRPr lang="en-US" sz="1800" dirty="0"/>
          </a:p>
        </p:txBody>
      </p:sp>
    </p:spTree>
    <p:extLst>
      <p:ext uri="{BB962C8B-B14F-4D97-AF65-F5344CB8AC3E}">
        <p14:creationId xmlns:p14="http://schemas.microsoft.com/office/powerpoint/2010/main" val="422585432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Slide Title</a:t>
            </a:r>
          </a:p>
        </p:txBody>
      </p:sp>
      <p:sp>
        <p:nvSpPr>
          <p:cNvPr id="3" name="Slide Number Placeholder 2"/>
          <p:cNvSpPr>
            <a:spLocks noGrp="1"/>
          </p:cNvSpPr>
          <p:nvPr>
            <p:ph type="sldNum" sz="quarter" idx="10"/>
          </p:nvPr>
        </p:nvSpPr>
        <p:spPr/>
        <p:txBody>
          <a:bodyPr/>
          <a:lstStyle/>
          <a:p>
            <a:fld id="{A43C80DB-1E10-4B42-A90C-FD4E89BD3390}" type="slidenum">
              <a:rPr lang="en-US" smtClean="0"/>
              <a:pPr/>
              <a:t>‹#›</a:t>
            </a:fld>
            <a:endParaRPr lang="en-US"/>
          </a:p>
        </p:txBody>
      </p:sp>
      <p:sp>
        <p:nvSpPr>
          <p:cNvPr id="5" name="Content Placeholder 4"/>
          <p:cNvSpPr>
            <a:spLocks noGrp="1"/>
          </p:cNvSpPr>
          <p:nvPr>
            <p:ph sz="quarter" idx="11" hasCustomPrompt="1"/>
          </p:nvPr>
        </p:nvSpPr>
        <p:spPr>
          <a:xfrm>
            <a:off x="609600" y="1709928"/>
            <a:ext cx="10972800" cy="4572000"/>
          </a:xfrm>
        </p:spPr>
        <p:txBody>
          <a:body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58DE0CA7-F5A7-4FF6-B4C5-C130D54478FD}"/>
              </a:ext>
            </a:extLst>
          </p:cNvPr>
          <p:cNvSpPr txBox="1"/>
          <p:nvPr userDrawn="1"/>
        </p:nvSpPr>
        <p:spPr>
          <a:xfrm>
            <a:off x="5447607" y="2971800"/>
            <a:ext cx="1219200" cy="369332"/>
          </a:xfrm>
          <a:prstGeom prst="rect">
            <a:avLst/>
          </a:prstGeom>
          <a:noFill/>
        </p:spPr>
        <p:txBody>
          <a:bodyPr wrap="square" rtlCol="0">
            <a:spAutoFit/>
          </a:bodyPr>
          <a:lstStyle/>
          <a:p>
            <a:endParaRPr lang="en-US" sz="1800" dirty="0"/>
          </a:p>
        </p:txBody>
      </p:sp>
    </p:spTree>
    <p:extLst>
      <p:ext uri="{BB962C8B-B14F-4D97-AF65-F5344CB8AC3E}">
        <p14:creationId xmlns:p14="http://schemas.microsoft.com/office/powerpoint/2010/main" val="425422341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9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Slide Title</a:t>
            </a:r>
          </a:p>
        </p:txBody>
      </p:sp>
      <p:sp>
        <p:nvSpPr>
          <p:cNvPr id="3" name="Slide Number Placeholder 2"/>
          <p:cNvSpPr>
            <a:spLocks noGrp="1"/>
          </p:cNvSpPr>
          <p:nvPr>
            <p:ph type="sldNum" sz="quarter" idx="10"/>
          </p:nvPr>
        </p:nvSpPr>
        <p:spPr/>
        <p:txBody>
          <a:bodyPr/>
          <a:lstStyle/>
          <a:p>
            <a:fld id="{A43C80DB-1E10-4B42-A90C-FD4E89BD3390}" type="slidenum">
              <a:rPr lang="en-US" smtClean="0"/>
              <a:pPr/>
              <a:t>‹#›</a:t>
            </a:fld>
            <a:endParaRPr lang="en-US"/>
          </a:p>
        </p:txBody>
      </p:sp>
      <p:sp>
        <p:nvSpPr>
          <p:cNvPr id="5" name="Content Placeholder 4"/>
          <p:cNvSpPr>
            <a:spLocks noGrp="1"/>
          </p:cNvSpPr>
          <p:nvPr>
            <p:ph sz="quarter" idx="11" hasCustomPrompt="1"/>
          </p:nvPr>
        </p:nvSpPr>
        <p:spPr>
          <a:xfrm>
            <a:off x="609600" y="1709928"/>
            <a:ext cx="10972800" cy="4572000"/>
          </a:xfrm>
        </p:spPr>
        <p:txBody>
          <a:body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58DE0CA7-F5A7-4FF6-B4C5-C130D54478FD}"/>
              </a:ext>
            </a:extLst>
          </p:cNvPr>
          <p:cNvSpPr txBox="1"/>
          <p:nvPr userDrawn="1"/>
        </p:nvSpPr>
        <p:spPr>
          <a:xfrm>
            <a:off x="5447607" y="2971800"/>
            <a:ext cx="1219200" cy="369332"/>
          </a:xfrm>
          <a:prstGeom prst="rect">
            <a:avLst/>
          </a:prstGeom>
          <a:noFill/>
        </p:spPr>
        <p:txBody>
          <a:bodyPr wrap="square" rtlCol="0">
            <a:spAutoFit/>
          </a:bodyPr>
          <a:lstStyle/>
          <a:p>
            <a:endParaRPr lang="en-US" sz="1800" dirty="0"/>
          </a:p>
        </p:txBody>
      </p:sp>
    </p:spTree>
    <p:extLst>
      <p:ext uri="{BB962C8B-B14F-4D97-AF65-F5344CB8AC3E}">
        <p14:creationId xmlns:p14="http://schemas.microsoft.com/office/powerpoint/2010/main" val="26889523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1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Slide Title</a:t>
            </a:r>
          </a:p>
        </p:txBody>
      </p:sp>
      <p:sp>
        <p:nvSpPr>
          <p:cNvPr id="3" name="Slide Number Placeholder 2"/>
          <p:cNvSpPr>
            <a:spLocks noGrp="1"/>
          </p:cNvSpPr>
          <p:nvPr>
            <p:ph type="sldNum" sz="quarter" idx="10"/>
          </p:nvPr>
        </p:nvSpPr>
        <p:spPr/>
        <p:txBody>
          <a:bodyPr/>
          <a:lstStyle/>
          <a:p>
            <a:fld id="{A43C80DB-1E10-4B42-A90C-FD4E89BD3390}" type="slidenum">
              <a:rPr lang="en-US" smtClean="0"/>
              <a:pPr/>
              <a:t>‹#›</a:t>
            </a:fld>
            <a:endParaRPr lang="en-US"/>
          </a:p>
        </p:txBody>
      </p:sp>
      <p:sp>
        <p:nvSpPr>
          <p:cNvPr id="5" name="Content Placeholder 4"/>
          <p:cNvSpPr>
            <a:spLocks noGrp="1"/>
          </p:cNvSpPr>
          <p:nvPr>
            <p:ph sz="quarter" idx="11" hasCustomPrompt="1"/>
          </p:nvPr>
        </p:nvSpPr>
        <p:spPr>
          <a:xfrm>
            <a:off x="609600" y="1709928"/>
            <a:ext cx="10972800" cy="4572000"/>
          </a:xfrm>
        </p:spPr>
        <p:txBody>
          <a:body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58DE0CA7-F5A7-4FF6-B4C5-C130D54478FD}"/>
              </a:ext>
            </a:extLst>
          </p:cNvPr>
          <p:cNvSpPr txBox="1"/>
          <p:nvPr userDrawn="1"/>
        </p:nvSpPr>
        <p:spPr>
          <a:xfrm>
            <a:off x="5447607" y="2971800"/>
            <a:ext cx="1219200" cy="369332"/>
          </a:xfrm>
          <a:prstGeom prst="rect">
            <a:avLst/>
          </a:prstGeom>
          <a:noFill/>
        </p:spPr>
        <p:txBody>
          <a:bodyPr wrap="square" rtlCol="0">
            <a:spAutoFit/>
          </a:bodyPr>
          <a:lstStyle/>
          <a:p>
            <a:endParaRPr lang="en-US" sz="1800" dirty="0"/>
          </a:p>
        </p:txBody>
      </p:sp>
    </p:spTree>
    <p:extLst>
      <p:ext uri="{BB962C8B-B14F-4D97-AF65-F5344CB8AC3E}">
        <p14:creationId xmlns:p14="http://schemas.microsoft.com/office/powerpoint/2010/main" val="338328206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1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Slide Title</a:t>
            </a:r>
          </a:p>
        </p:txBody>
      </p:sp>
      <p:sp>
        <p:nvSpPr>
          <p:cNvPr id="3" name="Slide Number Placeholder 2"/>
          <p:cNvSpPr>
            <a:spLocks noGrp="1"/>
          </p:cNvSpPr>
          <p:nvPr>
            <p:ph type="sldNum" sz="quarter" idx="10"/>
          </p:nvPr>
        </p:nvSpPr>
        <p:spPr/>
        <p:txBody>
          <a:bodyPr/>
          <a:lstStyle/>
          <a:p>
            <a:fld id="{A43C80DB-1E10-4B42-A90C-FD4E89BD3390}" type="slidenum">
              <a:rPr lang="en-US" smtClean="0"/>
              <a:pPr/>
              <a:t>‹#›</a:t>
            </a:fld>
            <a:endParaRPr lang="en-US"/>
          </a:p>
        </p:txBody>
      </p:sp>
      <p:sp>
        <p:nvSpPr>
          <p:cNvPr id="5" name="Content Placeholder 4"/>
          <p:cNvSpPr>
            <a:spLocks noGrp="1"/>
          </p:cNvSpPr>
          <p:nvPr>
            <p:ph sz="quarter" idx="11" hasCustomPrompt="1"/>
          </p:nvPr>
        </p:nvSpPr>
        <p:spPr>
          <a:xfrm>
            <a:off x="609600" y="1709928"/>
            <a:ext cx="10972800" cy="4572000"/>
          </a:xfrm>
        </p:spPr>
        <p:txBody>
          <a:body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58DE0CA7-F5A7-4FF6-B4C5-C130D54478FD}"/>
              </a:ext>
            </a:extLst>
          </p:cNvPr>
          <p:cNvSpPr txBox="1"/>
          <p:nvPr userDrawn="1"/>
        </p:nvSpPr>
        <p:spPr>
          <a:xfrm>
            <a:off x="5447607" y="2971800"/>
            <a:ext cx="1219200" cy="369332"/>
          </a:xfrm>
          <a:prstGeom prst="rect">
            <a:avLst/>
          </a:prstGeom>
          <a:noFill/>
        </p:spPr>
        <p:txBody>
          <a:bodyPr wrap="square" rtlCol="0">
            <a:spAutoFit/>
          </a:bodyPr>
          <a:lstStyle/>
          <a:p>
            <a:endParaRPr lang="en-US" sz="1800" dirty="0"/>
          </a:p>
        </p:txBody>
      </p:sp>
    </p:spTree>
    <p:extLst>
      <p:ext uri="{BB962C8B-B14F-4D97-AF65-F5344CB8AC3E}">
        <p14:creationId xmlns:p14="http://schemas.microsoft.com/office/powerpoint/2010/main" val="8458272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1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Slide Title</a:t>
            </a:r>
          </a:p>
        </p:txBody>
      </p:sp>
      <p:sp>
        <p:nvSpPr>
          <p:cNvPr id="3" name="Slide Number Placeholder 2"/>
          <p:cNvSpPr>
            <a:spLocks noGrp="1"/>
          </p:cNvSpPr>
          <p:nvPr>
            <p:ph type="sldNum" sz="quarter" idx="10"/>
          </p:nvPr>
        </p:nvSpPr>
        <p:spPr/>
        <p:txBody>
          <a:bodyPr/>
          <a:lstStyle/>
          <a:p>
            <a:fld id="{A43C80DB-1E10-4B42-A90C-FD4E89BD3390}" type="slidenum">
              <a:rPr lang="en-US" smtClean="0"/>
              <a:pPr/>
              <a:t>‹#›</a:t>
            </a:fld>
            <a:endParaRPr lang="en-US"/>
          </a:p>
        </p:txBody>
      </p:sp>
      <p:sp>
        <p:nvSpPr>
          <p:cNvPr id="5" name="Content Placeholder 4"/>
          <p:cNvSpPr>
            <a:spLocks noGrp="1"/>
          </p:cNvSpPr>
          <p:nvPr>
            <p:ph sz="quarter" idx="11" hasCustomPrompt="1"/>
          </p:nvPr>
        </p:nvSpPr>
        <p:spPr>
          <a:xfrm>
            <a:off x="609600" y="1709928"/>
            <a:ext cx="10972800" cy="4572000"/>
          </a:xfrm>
        </p:spPr>
        <p:txBody>
          <a:body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58DE0CA7-F5A7-4FF6-B4C5-C130D54478FD}"/>
              </a:ext>
            </a:extLst>
          </p:cNvPr>
          <p:cNvSpPr txBox="1"/>
          <p:nvPr userDrawn="1"/>
        </p:nvSpPr>
        <p:spPr>
          <a:xfrm>
            <a:off x="5447607" y="2971800"/>
            <a:ext cx="1219200" cy="369332"/>
          </a:xfrm>
          <a:prstGeom prst="rect">
            <a:avLst/>
          </a:prstGeom>
          <a:noFill/>
        </p:spPr>
        <p:txBody>
          <a:bodyPr wrap="square" rtlCol="0">
            <a:spAutoFit/>
          </a:bodyPr>
          <a:lstStyle/>
          <a:p>
            <a:endParaRPr lang="en-US" sz="1800" dirty="0"/>
          </a:p>
        </p:txBody>
      </p:sp>
    </p:spTree>
    <p:extLst>
      <p:ext uri="{BB962C8B-B14F-4D97-AF65-F5344CB8AC3E}">
        <p14:creationId xmlns:p14="http://schemas.microsoft.com/office/powerpoint/2010/main" val="148984765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Slide Title</a:t>
            </a:r>
          </a:p>
        </p:txBody>
      </p:sp>
      <p:sp>
        <p:nvSpPr>
          <p:cNvPr id="3" name="Slide Number Placeholder 2"/>
          <p:cNvSpPr>
            <a:spLocks noGrp="1"/>
          </p:cNvSpPr>
          <p:nvPr>
            <p:ph type="sldNum" sz="quarter" idx="10"/>
          </p:nvPr>
        </p:nvSpPr>
        <p:spPr/>
        <p:txBody>
          <a:bodyPr/>
          <a:lstStyle/>
          <a:p>
            <a:fld id="{A43C80DB-1E10-4B42-A90C-FD4E89BD3390}" type="slidenum">
              <a:rPr lang="en-US" smtClean="0"/>
              <a:pPr/>
              <a:t>‹#›</a:t>
            </a:fld>
            <a:endParaRPr lang="en-US"/>
          </a:p>
        </p:txBody>
      </p:sp>
      <p:sp>
        <p:nvSpPr>
          <p:cNvPr id="5" name="Content Placeholder 4"/>
          <p:cNvSpPr>
            <a:spLocks noGrp="1"/>
          </p:cNvSpPr>
          <p:nvPr>
            <p:ph sz="quarter" idx="11" hasCustomPrompt="1"/>
          </p:nvPr>
        </p:nvSpPr>
        <p:spPr>
          <a:xfrm>
            <a:off x="609600" y="1709928"/>
            <a:ext cx="10972800" cy="4572000"/>
          </a:xfrm>
        </p:spPr>
        <p:txBody>
          <a:body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58DE0CA7-F5A7-4FF6-B4C5-C130D54478FD}"/>
              </a:ext>
            </a:extLst>
          </p:cNvPr>
          <p:cNvSpPr txBox="1"/>
          <p:nvPr userDrawn="1"/>
        </p:nvSpPr>
        <p:spPr>
          <a:xfrm>
            <a:off x="5447607" y="2971800"/>
            <a:ext cx="1219200" cy="369332"/>
          </a:xfrm>
          <a:prstGeom prst="rect">
            <a:avLst/>
          </a:prstGeom>
          <a:noFill/>
        </p:spPr>
        <p:txBody>
          <a:bodyPr wrap="square" rtlCol="0">
            <a:spAutoFit/>
          </a:bodyPr>
          <a:lstStyle/>
          <a:p>
            <a:endParaRPr lang="en-US" sz="1800" dirty="0"/>
          </a:p>
        </p:txBody>
      </p:sp>
    </p:spTree>
    <p:extLst>
      <p:ext uri="{BB962C8B-B14F-4D97-AF65-F5344CB8AC3E}">
        <p14:creationId xmlns:p14="http://schemas.microsoft.com/office/powerpoint/2010/main" val="28599765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14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Slide Title</a:t>
            </a:r>
          </a:p>
        </p:txBody>
      </p:sp>
      <p:sp>
        <p:nvSpPr>
          <p:cNvPr id="3" name="Slide Number Placeholder 2"/>
          <p:cNvSpPr>
            <a:spLocks noGrp="1"/>
          </p:cNvSpPr>
          <p:nvPr>
            <p:ph type="sldNum" sz="quarter" idx="10"/>
          </p:nvPr>
        </p:nvSpPr>
        <p:spPr/>
        <p:txBody>
          <a:bodyPr/>
          <a:lstStyle/>
          <a:p>
            <a:fld id="{A43C80DB-1E10-4B42-A90C-FD4E89BD3390}" type="slidenum">
              <a:rPr lang="en-US" smtClean="0"/>
              <a:pPr/>
              <a:t>‹#›</a:t>
            </a:fld>
            <a:endParaRPr lang="en-US"/>
          </a:p>
        </p:txBody>
      </p:sp>
      <p:sp>
        <p:nvSpPr>
          <p:cNvPr id="5" name="Content Placeholder 4"/>
          <p:cNvSpPr>
            <a:spLocks noGrp="1"/>
          </p:cNvSpPr>
          <p:nvPr>
            <p:ph sz="quarter" idx="11" hasCustomPrompt="1"/>
          </p:nvPr>
        </p:nvSpPr>
        <p:spPr>
          <a:xfrm>
            <a:off x="609600" y="1709928"/>
            <a:ext cx="10972800" cy="4572000"/>
          </a:xfrm>
        </p:spPr>
        <p:txBody>
          <a:body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58DE0CA7-F5A7-4FF6-B4C5-C130D54478FD}"/>
              </a:ext>
            </a:extLst>
          </p:cNvPr>
          <p:cNvSpPr txBox="1"/>
          <p:nvPr userDrawn="1"/>
        </p:nvSpPr>
        <p:spPr>
          <a:xfrm>
            <a:off x="5447607" y="2971800"/>
            <a:ext cx="1219200" cy="369332"/>
          </a:xfrm>
          <a:prstGeom prst="rect">
            <a:avLst/>
          </a:prstGeom>
          <a:noFill/>
        </p:spPr>
        <p:txBody>
          <a:bodyPr wrap="square" rtlCol="0">
            <a:spAutoFit/>
          </a:bodyPr>
          <a:lstStyle/>
          <a:p>
            <a:endParaRPr lang="en-US" sz="1800" dirty="0"/>
          </a:p>
        </p:txBody>
      </p:sp>
    </p:spTree>
    <p:extLst>
      <p:ext uri="{BB962C8B-B14F-4D97-AF65-F5344CB8AC3E}">
        <p14:creationId xmlns:p14="http://schemas.microsoft.com/office/powerpoint/2010/main" val="11897654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3/29/22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5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Slide Title</a:t>
            </a:r>
          </a:p>
        </p:txBody>
      </p:sp>
      <p:sp>
        <p:nvSpPr>
          <p:cNvPr id="3" name="Slide Number Placeholder 2"/>
          <p:cNvSpPr>
            <a:spLocks noGrp="1"/>
          </p:cNvSpPr>
          <p:nvPr>
            <p:ph type="sldNum" sz="quarter" idx="10"/>
          </p:nvPr>
        </p:nvSpPr>
        <p:spPr/>
        <p:txBody>
          <a:bodyPr/>
          <a:lstStyle/>
          <a:p>
            <a:fld id="{A43C80DB-1E10-4B42-A90C-FD4E89BD3390}" type="slidenum">
              <a:rPr lang="en-US" smtClean="0"/>
              <a:pPr/>
              <a:t>‹#›</a:t>
            </a:fld>
            <a:endParaRPr lang="en-US"/>
          </a:p>
        </p:txBody>
      </p:sp>
      <p:sp>
        <p:nvSpPr>
          <p:cNvPr id="5" name="Content Placeholder 4"/>
          <p:cNvSpPr>
            <a:spLocks noGrp="1"/>
          </p:cNvSpPr>
          <p:nvPr>
            <p:ph sz="quarter" idx="11" hasCustomPrompt="1"/>
          </p:nvPr>
        </p:nvSpPr>
        <p:spPr>
          <a:xfrm>
            <a:off x="609600" y="1709928"/>
            <a:ext cx="10972800" cy="4572000"/>
          </a:xfrm>
        </p:spPr>
        <p:txBody>
          <a:body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58DE0CA7-F5A7-4FF6-B4C5-C130D54478FD}"/>
              </a:ext>
            </a:extLst>
          </p:cNvPr>
          <p:cNvSpPr txBox="1"/>
          <p:nvPr userDrawn="1"/>
        </p:nvSpPr>
        <p:spPr>
          <a:xfrm>
            <a:off x="5447607" y="2971800"/>
            <a:ext cx="1219200" cy="369332"/>
          </a:xfrm>
          <a:prstGeom prst="rect">
            <a:avLst/>
          </a:prstGeom>
          <a:noFill/>
        </p:spPr>
        <p:txBody>
          <a:bodyPr wrap="square" rtlCol="0">
            <a:spAutoFit/>
          </a:bodyPr>
          <a:lstStyle/>
          <a:p>
            <a:endParaRPr lang="en-US" sz="1800" dirty="0"/>
          </a:p>
        </p:txBody>
      </p:sp>
    </p:spTree>
    <p:extLst>
      <p:ext uri="{BB962C8B-B14F-4D97-AF65-F5344CB8AC3E}">
        <p14:creationId xmlns:p14="http://schemas.microsoft.com/office/powerpoint/2010/main" val="8330906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1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Slide Title</a:t>
            </a:r>
          </a:p>
        </p:txBody>
      </p:sp>
      <p:sp>
        <p:nvSpPr>
          <p:cNvPr id="3" name="Slide Number Placeholder 2"/>
          <p:cNvSpPr>
            <a:spLocks noGrp="1"/>
          </p:cNvSpPr>
          <p:nvPr>
            <p:ph type="sldNum" sz="quarter" idx="10"/>
          </p:nvPr>
        </p:nvSpPr>
        <p:spPr/>
        <p:txBody>
          <a:bodyPr/>
          <a:lstStyle/>
          <a:p>
            <a:fld id="{A43C80DB-1E10-4B42-A90C-FD4E89BD3390}" type="slidenum">
              <a:rPr lang="en-US" smtClean="0"/>
              <a:pPr/>
              <a:t>‹#›</a:t>
            </a:fld>
            <a:endParaRPr lang="en-US"/>
          </a:p>
        </p:txBody>
      </p:sp>
      <p:sp>
        <p:nvSpPr>
          <p:cNvPr id="5" name="Content Placeholder 4"/>
          <p:cNvSpPr>
            <a:spLocks noGrp="1"/>
          </p:cNvSpPr>
          <p:nvPr>
            <p:ph sz="quarter" idx="11" hasCustomPrompt="1"/>
          </p:nvPr>
        </p:nvSpPr>
        <p:spPr>
          <a:xfrm>
            <a:off x="609600" y="1709928"/>
            <a:ext cx="10972800" cy="4572000"/>
          </a:xfrm>
        </p:spPr>
        <p:txBody>
          <a:body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58DE0CA7-F5A7-4FF6-B4C5-C130D54478FD}"/>
              </a:ext>
            </a:extLst>
          </p:cNvPr>
          <p:cNvSpPr txBox="1"/>
          <p:nvPr userDrawn="1"/>
        </p:nvSpPr>
        <p:spPr>
          <a:xfrm>
            <a:off x="5447607" y="2971800"/>
            <a:ext cx="1219200" cy="369332"/>
          </a:xfrm>
          <a:prstGeom prst="rect">
            <a:avLst/>
          </a:prstGeom>
          <a:noFill/>
        </p:spPr>
        <p:txBody>
          <a:bodyPr wrap="square" rtlCol="0">
            <a:spAutoFit/>
          </a:bodyPr>
          <a:lstStyle/>
          <a:p>
            <a:endParaRPr lang="en-US" sz="1800" dirty="0"/>
          </a:p>
        </p:txBody>
      </p:sp>
    </p:spTree>
    <p:extLst>
      <p:ext uri="{BB962C8B-B14F-4D97-AF65-F5344CB8AC3E}">
        <p14:creationId xmlns:p14="http://schemas.microsoft.com/office/powerpoint/2010/main" val="38375527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17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Slide Title</a:t>
            </a:r>
          </a:p>
        </p:txBody>
      </p:sp>
      <p:sp>
        <p:nvSpPr>
          <p:cNvPr id="3" name="Slide Number Placeholder 2"/>
          <p:cNvSpPr>
            <a:spLocks noGrp="1"/>
          </p:cNvSpPr>
          <p:nvPr>
            <p:ph type="sldNum" sz="quarter" idx="10"/>
          </p:nvPr>
        </p:nvSpPr>
        <p:spPr/>
        <p:txBody>
          <a:bodyPr/>
          <a:lstStyle/>
          <a:p>
            <a:fld id="{A43C80DB-1E10-4B42-A90C-FD4E89BD3390}" type="slidenum">
              <a:rPr lang="en-US" smtClean="0"/>
              <a:pPr/>
              <a:t>‹#›</a:t>
            </a:fld>
            <a:endParaRPr lang="en-US"/>
          </a:p>
        </p:txBody>
      </p:sp>
      <p:sp>
        <p:nvSpPr>
          <p:cNvPr id="5" name="Content Placeholder 4"/>
          <p:cNvSpPr>
            <a:spLocks noGrp="1"/>
          </p:cNvSpPr>
          <p:nvPr>
            <p:ph sz="quarter" idx="11" hasCustomPrompt="1"/>
          </p:nvPr>
        </p:nvSpPr>
        <p:spPr>
          <a:xfrm>
            <a:off x="609600" y="1709928"/>
            <a:ext cx="10972800" cy="4572000"/>
          </a:xfrm>
        </p:spPr>
        <p:txBody>
          <a:body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58DE0CA7-F5A7-4FF6-B4C5-C130D54478FD}"/>
              </a:ext>
            </a:extLst>
          </p:cNvPr>
          <p:cNvSpPr txBox="1"/>
          <p:nvPr userDrawn="1"/>
        </p:nvSpPr>
        <p:spPr>
          <a:xfrm>
            <a:off x="5447607" y="2971800"/>
            <a:ext cx="1219200" cy="369332"/>
          </a:xfrm>
          <a:prstGeom prst="rect">
            <a:avLst/>
          </a:prstGeom>
          <a:noFill/>
        </p:spPr>
        <p:txBody>
          <a:bodyPr wrap="square" rtlCol="0">
            <a:spAutoFit/>
          </a:bodyPr>
          <a:lstStyle/>
          <a:p>
            <a:endParaRPr lang="en-US" sz="1800" dirty="0"/>
          </a:p>
        </p:txBody>
      </p:sp>
    </p:spTree>
    <p:extLst>
      <p:ext uri="{BB962C8B-B14F-4D97-AF65-F5344CB8AC3E}">
        <p14:creationId xmlns:p14="http://schemas.microsoft.com/office/powerpoint/2010/main" val="280431328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8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Slide Title</a:t>
            </a:r>
          </a:p>
        </p:txBody>
      </p:sp>
      <p:sp>
        <p:nvSpPr>
          <p:cNvPr id="3" name="Slide Number Placeholder 2"/>
          <p:cNvSpPr>
            <a:spLocks noGrp="1"/>
          </p:cNvSpPr>
          <p:nvPr>
            <p:ph type="sldNum" sz="quarter" idx="10"/>
          </p:nvPr>
        </p:nvSpPr>
        <p:spPr/>
        <p:txBody>
          <a:bodyPr/>
          <a:lstStyle/>
          <a:p>
            <a:fld id="{A43C80DB-1E10-4B42-A90C-FD4E89BD3390}" type="slidenum">
              <a:rPr lang="en-US" smtClean="0"/>
              <a:pPr/>
              <a:t>‹#›</a:t>
            </a:fld>
            <a:endParaRPr lang="en-US"/>
          </a:p>
        </p:txBody>
      </p:sp>
      <p:sp>
        <p:nvSpPr>
          <p:cNvPr id="5" name="Content Placeholder 4"/>
          <p:cNvSpPr>
            <a:spLocks noGrp="1"/>
          </p:cNvSpPr>
          <p:nvPr>
            <p:ph sz="quarter" idx="11" hasCustomPrompt="1"/>
          </p:nvPr>
        </p:nvSpPr>
        <p:spPr>
          <a:xfrm>
            <a:off x="609600" y="1709928"/>
            <a:ext cx="10972800" cy="4572000"/>
          </a:xfrm>
        </p:spPr>
        <p:txBody>
          <a:body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58DE0CA7-F5A7-4FF6-B4C5-C130D54478FD}"/>
              </a:ext>
            </a:extLst>
          </p:cNvPr>
          <p:cNvSpPr txBox="1"/>
          <p:nvPr userDrawn="1"/>
        </p:nvSpPr>
        <p:spPr>
          <a:xfrm>
            <a:off x="5447607" y="2971800"/>
            <a:ext cx="1219200" cy="369332"/>
          </a:xfrm>
          <a:prstGeom prst="rect">
            <a:avLst/>
          </a:prstGeom>
          <a:noFill/>
        </p:spPr>
        <p:txBody>
          <a:bodyPr wrap="square" rtlCol="0">
            <a:spAutoFit/>
          </a:bodyPr>
          <a:lstStyle/>
          <a:p>
            <a:endParaRPr lang="en-US" sz="1800" dirty="0"/>
          </a:p>
        </p:txBody>
      </p:sp>
    </p:spTree>
    <p:extLst>
      <p:ext uri="{BB962C8B-B14F-4D97-AF65-F5344CB8AC3E}">
        <p14:creationId xmlns:p14="http://schemas.microsoft.com/office/powerpoint/2010/main" val="284492836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19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Slide Title</a:t>
            </a:r>
          </a:p>
        </p:txBody>
      </p:sp>
      <p:sp>
        <p:nvSpPr>
          <p:cNvPr id="3" name="Slide Number Placeholder 2"/>
          <p:cNvSpPr>
            <a:spLocks noGrp="1"/>
          </p:cNvSpPr>
          <p:nvPr>
            <p:ph type="sldNum" sz="quarter" idx="10"/>
          </p:nvPr>
        </p:nvSpPr>
        <p:spPr/>
        <p:txBody>
          <a:bodyPr/>
          <a:lstStyle/>
          <a:p>
            <a:fld id="{A43C80DB-1E10-4B42-A90C-FD4E89BD3390}" type="slidenum">
              <a:rPr lang="en-US" smtClean="0"/>
              <a:pPr/>
              <a:t>‹#›</a:t>
            </a:fld>
            <a:endParaRPr lang="en-US"/>
          </a:p>
        </p:txBody>
      </p:sp>
      <p:sp>
        <p:nvSpPr>
          <p:cNvPr id="5" name="Content Placeholder 4"/>
          <p:cNvSpPr>
            <a:spLocks noGrp="1"/>
          </p:cNvSpPr>
          <p:nvPr>
            <p:ph sz="quarter" idx="11" hasCustomPrompt="1"/>
          </p:nvPr>
        </p:nvSpPr>
        <p:spPr>
          <a:xfrm>
            <a:off x="609600" y="1709928"/>
            <a:ext cx="10972800" cy="4572000"/>
          </a:xfrm>
        </p:spPr>
        <p:txBody>
          <a:body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58DE0CA7-F5A7-4FF6-B4C5-C130D54478FD}"/>
              </a:ext>
            </a:extLst>
          </p:cNvPr>
          <p:cNvSpPr txBox="1"/>
          <p:nvPr userDrawn="1"/>
        </p:nvSpPr>
        <p:spPr>
          <a:xfrm>
            <a:off x="5447607" y="2971800"/>
            <a:ext cx="1219200" cy="369332"/>
          </a:xfrm>
          <a:prstGeom prst="rect">
            <a:avLst/>
          </a:prstGeom>
          <a:noFill/>
        </p:spPr>
        <p:txBody>
          <a:bodyPr wrap="square" rtlCol="0">
            <a:spAutoFit/>
          </a:bodyPr>
          <a:lstStyle/>
          <a:p>
            <a:endParaRPr lang="en-US" sz="1800" dirty="0"/>
          </a:p>
        </p:txBody>
      </p:sp>
    </p:spTree>
    <p:extLst>
      <p:ext uri="{BB962C8B-B14F-4D97-AF65-F5344CB8AC3E}">
        <p14:creationId xmlns:p14="http://schemas.microsoft.com/office/powerpoint/2010/main" val="290512762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userDrawn="1">
  <p:cSld name="20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a:t>Click to Add Slide Title</a:t>
            </a:r>
          </a:p>
        </p:txBody>
      </p:sp>
      <p:sp>
        <p:nvSpPr>
          <p:cNvPr id="3" name="Slide Number Placeholder 2"/>
          <p:cNvSpPr>
            <a:spLocks noGrp="1"/>
          </p:cNvSpPr>
          <p:nvPr>
            <p:ph type="sldNum" sz="quarter" idx="10"/>
          </p:nvPr>
        </p:nvSpPr>
        <p:spPr/>
        <p:txBody>
          <a:bodyPr/>
          <a:lstStyle/>
          <a:p>
            <a:fld id="{A43C80DB-1E10-4B42-A90C-FD4E89BD3390}" type="slidenum">
              <a:rPr lang="en-US" smtClean="0"/>
              <a:pPr/>
              <a:t>‹#›</a:t>
            </a:fld>
            <a:endParaRPr lang="en-US"/>
          </a:p>
        </p:txBody>
      </p:sp>
      <p:sp>
        <p:nvSpPr>
          <p:cNvPr id="5" name="Content Placeholder 4"/>
          <p:cNvSpPr>
            <a:spLocks noGrp="1"/>
          </p:cNvSpPr>
          <p:nvPr>
            <p:ph sz="quarter" idx="11" hasCustomPrompt="1"/>
          </p:nvPr>
        </p:nvSpPr>
        <p:spPr>
          <a:xfrm>
            <a:off x="609600" y="1709928"/>
            <a:ext cx="10972800" cy="4572000"/>
          </a:xfrm>
        </p:spPr>
        <p:txBody>
          <a:bodyPr/>
          <a:lstStyle/>
          <a:p>
            <a:pPr lvl="0"/>
            <a:r>
              <a:rPr lang="en-US" dirty="0"/>
              <a:t>Options: Type without bullets (turn off bullets in Paragraph section of Home tab), type with bullets, or click an icon to insert table, chart, SmartArt graphic, picture, or media clip</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Box 3">
            <a:extLst>
              <a:ext uri="{FF2B5EF4-FFF2-40B4-BE49-F238E27FC236}">
                <a16:creationId xmlns:a16="http://schemas.microsoft.com/office/drawing/2014/main" id="{58DE0CA7-F5A7-4FF6-B4C5-C130D54478FD}"/>
              </a:ext>
            </a:extLst>
          </p:cNvPr>
          <p:cNvSpPr txBox="1"/>
          <p:nvPr userDrawn="1"/>
        </p:nvSpPr>
        <p:spPr>
          <a:xfrm>
            <a:off x="5447607" y="2971800"/>
            <a:ext cx="1219200" cy="369332"/>
          </a:xfrm>
          <a:prstGeom prst="rect">
            <a:avLst/>
          </a:prstGeom>
          <a:noFill/>
        </p:spPr>
        <p:txBody>
          <a:bodyPr wrap="square" rtlCol="0">
            <a:spAutoFit/>
          </a:bodyPr>
          <a:lstStyle/>
          <a:p>
            <a:endParaRPr lang="en-US" sz="1800" dirty="0"/>
          </a:p>
        </p:txBody>
      </p:sp>
    </p:spTree>
    <p:extLst>
      <p:ext uri="{BB962C8B-B14F-4D97-AF65-F5344CB8AC3E}">
        <p14:creationId xmlns:p14="http://schemas.microsoft.com/office/powerpoint/2010/main" val="319204268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Title Slide - Design 1">
    <p:spTree>
      <p:nvGrpSpPr>
        <p:cNvPr id="1" name=""/>
        <p:cNvGrpSpPr/>
        <p:nvPr/>
      </p:nvGrpSpPr>
      <p:grpSpPr>
        <a:xfrm>
          <a:off x="0" y="0"/>
          <a:ext cx="0" cy="0"/>
          <a:chOff x="0" y="0"/>
          <a:chExt cx="0" cy="0"/>
        </a:xfrm>
      </p:grpSpPr>
      <p:pic>
        <p:nvPicPr>
          <p:cNvPr id="2" name="Picture 1" descr="The text in the bottom right corner reads National Health Law Program." title="Slide Background"/>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291252" cy="6913828"/>
          </a:xfrm>
          <a:prstGeom prst="rect">
            <a:avLst/>
          </a:prstGeom>
        </p:spPr>
      </p:pic>
      <p:sp>
        <p:nvSpPr>
          <p:cNvPr id="13" name="Text Placeholder 12"/>
          <p:cNvSpPr>
            <a:spLocks noGrp="1"/>
          </p:cNvSpPr>
          <p:nvPr>
            <p:ph type="body" sz="quarter" idx="10" hasCustomPrompt="1"/>
          </p:nvPr>
        </p:nvSpPr>
        <p:spPr>
          <a:xfrm>
            <a:off x="190500" y="776848"/>
            <a:ext cx="10263188" cy="914400"/>
          </a:xfrm>
        </p:spPr>
        <p:txBody>
          <a:bodyPr>
            <a:normAutofit/>
          </a:bodyPr>
          <a:lstStyle>
            <a:lvl1pPr marL="0" indent="0">
              <a:buNone/>
              <a:defRPr sz="4800" b="1" baseline="0">
                <a:solidFill>
                  <a:schemeClr val="bg2"/>
                </a:solidFill>
                <a:latin typeface="Tahoma" panose="020B0604030504040204" pitchFamily="34" charset="0"/>
                <a:ea typeface="Tahoma" panose="020B0604030504040204" pitchFamily="34" charset="0"/>
                <a:cs typeface="Tahoma" panose="020B0604030504040204" pitchFamily="34" charset="0"/>
              </a:defRPr>
            </a:lvl1pPr>
          </a:lstStyle>
          <a:p>
            <a:pPr lvl="0"/>
            <a:r>
              <a:rPr lang="en-US" dirty="0"/>
              <a:t>Insert Title Here</a:t>
            </a:r>
          </a:p>
        </p:txBody>
      </p:sp>
      <p:sp>
        <p:nvSpPr>
          <p:cNvPr id="15" name="Text Placeholder 14"/>
          <p:cNvSpPr>
            <a:spLocks noGrp="1"/>
          </p:cNvSpPr>
          <p:nvPr>
            <p:ph type="body" sz="quarter" idx="11" hasCustomPrompt="1"/>
          </p:nvPr>
        </p:nvSpPr>
        <p:spPr>
          <a:xfrm>
            <a:off x="190500" y="1976208"/>
            <a:ext cx="9880316" cy="491888"/>
          </a:xfrm>
        </p:spPr>
        <p:txBody>
          <a:bodyPr anchor="b"/>
          <a:lstStyle>
            <a:lvl1pPr marL="0" indent="0">
              <a:buNone/>
              <a:defRPr b="0" baseline="0">
                <a:solidFill>
                  <a:schemeClr val="bg2"/>
                </a:solidFill>
                <a:latin typeface="+mn-lt"/>
              </a:defRPr>
            </a:lvl1pPr>
          </a:lstStyle>
          <a:p>
            <a:pPr lvl="0"/>
            <a:r>
              <a:rPr lang="en-US" dirty="0"/>
              <a:t>Insert Presenter Name</a:t>
            </a:r>
          </a:p>
        </p:txBody>
      </p:sp>
    </p:spTree>
    <p:extLst>
      <p:ext uri="{BB962C8B-B14F-4D97-AF65-F5344CB8AC3E}">
        <p14:creationId xmlns:p14="http://schemas.microsoft.com/office/powerpoint/2010/main" val="239898018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losing Slide">
  <p:cSld name="Closing Slide">
    <p:spTree>
      <p:nvGrpSpPr>
        <p:cNvPr id="1" name="Shape 38"/>
        <p:cNvGrpSpPr/>
        <p:nvPr/>
      </p:nvGrpSpPr>
      <p:grpSpPr>
        <a:xfrm>
          <a:off x="0" y="0"/>
          <a:ext cx="0" cy="0"/>
          <a:chOff x="0" y="0"/>
          <a:chExt cx="0" cy="0"/>
        </a:xfrm>
      </p:grpSpPr>
      <p:sp>
        <p:nvSpPr>
          <p:cNvPr id="39" name="Google Shape;39;p37"/>
          <p:cNvSpPr/>
          <p:nvPr/>
        </p:nvSpPr>
        <p:spPr>
          <a:xfrm>
            <a:off x="0" y="0"/>
            <a:ext cx="7001301" cy="6858000"/>
          </a:xfrm>
          <a:prstGeom prst="rect">
            <a:avLst/>
          </a:prstGeom>
          <a:blipFill rotWithShape="1">
            <a:blip r:embed="rId2">
              <a:alphaModFix/>
            </a:blip>
            <a:stretch>
              <a:fillRect/>
            </a:stretch>
          </a:blip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40" name="Google Shape;40;p37"/>
          <p:cNvSpPr txBox="1">
            <a:spLocks noGrp="1"/>
          </p:cNvSpPr>
          <p:nvPr>
            <p:ph type="dt" idx="10"/>
          </p:nvPr>
        </p:nvSpPr>
        <p:spPr>
          <a:xfrm>
            <a:off x="8873545" y="6362700"/>
            <a:ext cx="1056068" cy="332805"/>
          </a:xfrm>
          <a:prstGeom prst="rect">
            <a:avLst/>
          </a:prstGeom>
          <a:noFill/>
          <a:ln>
            <a:noFill/>
          </a:ln>
        </p:spPr>
        <p:txBody>
          <a:bodyPr spcFirstLastPara="1" wrap="square" lIns="91425" tIns="45700" rIns="91425" bIns="45700" anchor="ctr" anchorCtr="0">
            <a:noAutofit/>
          </a:bodyPr>
          <a:lstStyle>
            <a:lvl1pPr lvl="0" algn="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r"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1" i="0" u="none" strike="noStrike" kern="0" cap="none" spc="0" normalizeH="0" baseline="0" noProof="0">
              <a:ln>
                <a:noFill/>
              </a:ln>
              <a:solidFill>
                <a:srgbClr val="002D73"/>
              </a:solidFill>
              <a:effectLst/>
              <a:uLnTx/>
              <a:uFillTx/>
              <a:latin typeface="Arial"/>
              <a:cs typeface="Arial"/>
              <a:sym typeface="Arial"/>
            </a:endParaRPr>
          </a:p>
        </p:txBody>
      </p:sp>
      <p:sp>
        <p:nvSpPr>
          <p:cNvPr id="41" name="Google Shape;41;p37"/>
          <p:cNvSpPr txBox="1">
            <a:spLocks noGrp="1"/>
          </p:cNvSpPr>
          <p:nvPr>
            <p:ph type="ftr" idx="11"/>
          </p:nvPr>
        </p:nvSpPr>
        <p:spPr>
          <a:xfrm>
            <a:off x="525048" y="6356723"/>
            <a:ext cx="6519695"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sz="1200" b="1" i="1" u="none" strike="noStrike" kern="0" cap="none" spc="0" normalizeH="0" baseline="0" noProof="0">
              <a:ln>
                <a:noFill/>
              </a:ln>
              <a:solidFill>
                <a:srgbClr val="002D73"/>
              </a:solidFill>
              <a:effectLst/>
              <a:uLnTx/>
              <a:uFillTx/>
              <a:latin typeface="Arial"/>
              <a:cs typeface="Arial"/>
              <a:sym typeface="Arial"/>
            </a:endParaRPr>
          </a:p>
        </p:txBody>
      </p:sp>
      <p:sp>
        <p:nvSpPr>
          <p:cNvPr id="42" name="Google Shape;42;p37"/>
          <p:cNvSpPr txBox="1">
            <a:spLocks noGrp="1"/>
          </p:cNvSpPr>
          <p:nvPr>
            <p:ph type="sldNum" idx="12"/>
          </p:nvPr>
        </p:nvSpPr>
        <p:spPr>
          <a:xfrm>
            <a:off x="10084158" y="6362700"/>
            <a:ext cx="621942" cy="332806"/>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2D73"/>
                </a:solidFill>
                <a:effectLst/>
                <a:uLnTx/>
                <a:uFillTx/>
                <a:latin typeface="Arial"/>
                <a:cs typeface="Arial"/>
                <a:sym typeface="Arial"/>
              </a:rPr>
              <a:t>|  </a:t>
            </a:r>
            <a:fld id="{00000000-1234-1234-1234-123412341234}" type="slidenum">
              <a:rPr kumimoji="0" lang="en-US" sz="1200" b="1" i="0" u="none" strike="noStrike" kern="0" cap="none" spc="0" normalizeH="0" baseline="0" noProof="0">
                <a:ln>
                  <a:noFill/>
                </a:ln>
                <a:solidFill>
                  <a:srgbClr val="002D73"/>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a:t>
            </a:fld>
            <a:endParaRPr kumimoji="0" sz="1200" b="1" i="0" u="none" strike="noStrike" kern="0" cap="none" spc="0" normalizeH="0" baseline="0" noProof="0">
              <a:ln>
                <a:noFill/>
              </a:ln>
              <a:solidFill>
                <a:srgbClr val="002D73"/>
              </a:solidFill>
              <a:effectLst/>
              <a:uLnTx/>
              <a:uFillTx/>
              <a:latin typeface="Arial"/>
              <a:cs typeface="Arial"/>
              <a:sym typeface="Arial"/>
            </a:endParaRPr>
          </a:p>
        </p:txBody>
      </p:sp>
      <p:sp>
        <p:nvSpPr>
          <p:cNvPr id="43" name="Google Shape;43;p37"/>
          <p:cNvSpPr txBox="1">
            <a:spLocks noGrp="1"/>
          </p:cNvSpPr>
          <p:nvPr>
            <p:ph type="body" idx="1"/>
          </p:nvPr>
        </p:nvSpPr>
        <p:spPr>
          <a:xfrm>
            <a:off x="183566" y="220135"/>
            <a:ext cx="6634163" cy="1700105"/>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lt2"/>
              </a:buClr>
              <a:buSzPts val="2000"/>
              <a:buNone/>
              <a:defRPr sz="2000" b="0">
                <a:solidFill>
                  <a:schemeClr val="lt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pic>
        <p:nvPicPr>
          <p:cNvPr id="44" name="Google Shape;44;p37"/>
          <p:cNvPicPr preferRelativeResize="0"/>
          <p:nvPr/>
        </p:nvPicPr>
        <p:blipFill rotWithShape="1">
          <a:blip r:embed="rId3">
            <a:alphaModFix/>
          </a:blip>
          <a:srcRect/>
          <a:stretch/>
        </p:blipFill>
        <p:spPr>
          <a:xfrm>
            <a:off x="304972" y="3890774"/>
            <a:ext cx="802283" cy="802283"/>
          </a:xfrm>
          <a:prstGeom prst="rect">
            <a:avLst/>
          </a:prstGeom>
          <a:noFill/>
          <a:ln>
            <a:noFill/>
          </a:ln>
        </p:spPr>
      </p:pic>
      <p:pic>
        <p:nvPicPr>
          <p:cNvPr id="45" name="Google Shape;45;p37"/>
          <p:cNvPicPr preferRelativeResize="0"/>
          <p:nvPr/>
        </p:nvPicPr>
        <p:blipFill rotWithShape="1">
          <a:blip r:embed="rId4">
            <a:alphaModFix/>
          </a:blip>
          <a:srcRect/>
          <a:stretch/>
        </p:blipFill>
        <p:spPr>
          <a:xfrm>
            <a:off x="183566" y="4719441"/>
            <a:ext cx="990963" cy="990963"/>
          </a:xfrm>
          <a:prstGeom prst="rect">
            <a:avLst/>
          </a:prstGeom>
          <a:noFill/>
          <a:ln>
            <a:noFill/>
          </a:ln>
        </p:spPr>
      </p:pic>
      <p:pic>
        <p:nvPicPr>
          <p:cNvPr id="46" name="Google Shape;46;p37"/>
          <p:cNvPicPr preferRelativeResize="0"/>
          <p:nvPr/>
        </p:nvPicPr>
        <p:blipFill rotWithShape="1">
          <a:blip r:embed="rId5">
            <a:alphaModFix/>
          </a:blip>
          <a:srcRect/>
          <a:stretch/>
        </p:blipFill>
        <p:spPr>
          <a:xfrm>
            <a:off x="237699" y="2841587"/>
            <a:ext cx="936830" cy="936830"/>
          </a:xfrm>
          <a:prstGeom prst="rect">
            <a:avLst/>
          </a:prstGeom>
          <a:noFill/>
          <a:ln>
            <a:noFill/>
          </a:ln>
        </p:spPr>
      </p:pic>
      <p:sp>
        <p:nvSpPr>
          <p:cNvPr id="47" name="Google Shape;47;p37"/>
          <p:cNvSpPr txBox="1"/>
          <p:nvPr/>
        </p:nvSpPr>
        <p:spPr>
          <a:xfrm>
            <a:off x="7044743" y="2361096"/>
            <a:ext cx="4499557" cy="353943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WASHINGTON, DC OFFICE</a:t>
            </a:r>
            <a:br>
              <a:rPr kumimoji="0" lang="en-US" sz="1600" b="0" i="0" u="none" strike="noStrike" kern="0" cap="none" spc="0" normalizeH="0" baseline="0" noProof="0">
                <a:ln>
                  <a:noFill/>
                </a:ln>
                <a:solidFill>
                  <a:srgbClr val="000000"/>
                </a:solidFill>
                <a:effectLst/>
                <a:uLnTx/>
                <a:uFillTx/>
                <a:latin typeface="Arial"/>
                <a:ea typeface="Arial"/>
                <a:cs typeface="Arial"/>
                <a:sym typeface="Arial"/>
              </a:rPr>
            </a:b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1444 I Street NW, Suite 1105</a:t>
            </a:r>
            <a:br>
              <a:rPr kumimoji="0" lang="en-US" sz="1600" b="0" i="0" u="none" strike="noStrike" kern="0" cap="none" spc="0" normalizeH="0" baseline="0" noProof="0">
                <a:ln>
                  <a:noFill/>
                </a:ln>
                <a:solidFill>
                  <a:srgbClr val="000000"/>
                </a:solidFill>
                <a:effectLst/>
                <a:uLnTx/>
                <a:uFillTx/>
                <a:latin typeface="Arial"/>
                <a:ea typeface="Arial"/>
                <a:cs typeface="Arial"/>
                <a:sym typeface="Arial"/>
              </a:rPr>
            </a:b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Washington, DC 20005</a:t>
            </a:r>
            <a:br>
              <a:rPr kumimoji="0" lang="en-US" sz="1600" b="0" i="0" u="none" strike="noStrike" kern="0" cap="none" spc="0" normalizeH="0" baseline="0" noProof="0">
                <a:ln>
                  <a:noFill/>
                </a:ln>
                <a:solidFill>
                  <a:srgbClr val="000000"/>
                </a:solidFill>
                <a:effectLst/>
                <a:uLnTx/>
                <a:uFillTx/>
                <a:latin typeface="Arial"/>
                <a:ea typeface="Arial"/>
                <a:cs typeface="Arial"/>
                <a:sym typeface="Arial"/>
              </a:rPr>
            </a:b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ph: </a:t>
            </a:r>
            <a:r>
              <a:rPr kumimoji="0" lang="en-US" sz="1600" b="0" i="0" u="sng" strike="noStrike" kern="0" cap="none" spc="0" normalizeH="0" baseline="0" noProof="0">
                <a:ln>
                  <a:noFill/>
                </a:ln>
                <a:solidFill>
                  <a:srgbClr val="000000"/>
                </a:solidFill>
                <a:effectLst/>
                <a:uLnTx/>
                <a:uFillTx/>
                <a:latin typeface="Arial"/>
                <a:ea typeface="Arial"/>
                <a:cs typeface="Arial"/>
                <a:sym typeface="Arial"/>
                <a:hlinkClick r:id="rId6"/>
              </a:rPr>
              <a:t>(202) 289-7661</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LOS ANGELES OFFICE</a:t>
            </a:r>
            <a:br>
              <a:rPr kumimoji="0" lang="en-US" sz="1600" b="0" i="0" u="none" strike="noStrike" kern="0" cap="none" spc="0" normalizeH="0" baseline="0" noProof="0">
                <a:ln>
                  <a:noFill/>
                </a:ln>
                <a:solidFill>
                  <a:srgbClr val="000000"/>
                </a:solidFill>
                <a:effectLst/>
                <a:uLnTx/>
                <a:uFillTx/>
                <a:latin typeface="Arial"/>
                <a:ea typeface="Arial"/>
                <a:cs typeface="Arial"/>
                <a:sym typeface="Arial"/>
              </a:rPr>
            </a:b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3701 Wilshire Blvd, Suite 750</a:t>
            </a:r>
            <a:br>
              <a:rPr kumimoji="0" lang="en-US" sz="1600" b="0" i="0" u="none" strike="noStrike" kern="0" cap="none" spc="0" normalizeH="0" baseline="0" noProof="0">
                <a:ln>
                  <a:noFill/>
                </a:ln>
                <a:solidFill>
                  <a:srgbClr val="000000"/>
                </a:solidFill>
                <a:effectLst/>
                <a:uLnTx/>
                <a:uFillTx/>
                <a:latin typeface="Arial"/>
                <a:ea typeface="Arial"/>
                <a:cs typeface="Arial"/>
                <a:sym typeface="Arial"/>
              </a:rPr>
            </a:b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Los Angeles, CA 90010</a:t>
            </a:r>
            <a:br>
              <a:rPr kumimoji="0" lang="en-US" sz="1600" b="0" i="0" u="none" strike="noStrike" kern="0" cap="none" spc="0" normalizeH="0" baseline="0" noProof="0">
                <a:ln>
                  <a:noFill/>
                </a:ln>
                <a:solidFill>
                  <a:srgbClr val="000000"/>
                </a:solidFill>
                <a:effectLst/>
                <a:uLnTx/>
                <a:uFillTx/>
                <a:latin typeface="Arial"/>
                <a:ea typeface="Arial"/>
                <a:cs typeface="Arial"/>
                <a:sym typeface="Arial"/>
              </a:rPr>
            </a:b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ph: </a:t>
            </a:r>
            <a:r>
              <a:rPr kumimoji="0" lang="en-US" sz="1600" b="0" i="0" u="sng" strike="noStrike" kern="0" cap="none" spc="0" normalizeH="0" baseline="0" noProof="0">
                <a:ln>
                  <a:noFill/>
                </a:ln>
                <a:solidFill>
                  <a:srgbClr val="000000"/>
                </a:solidFill>
                <a:effectLst/>
                <a:uLnTx/>
                <a:uFillTx/>
                <a:latin typeface="Arial"/>
                <a:ea typeface="Arial"/>
                <a:cs typeface="Arial"/>
                <a:sym typeface="Arial"/>
                <a:hlinkClick r:id="rId6"/>
              </a:rPr>
              <a:t>(310) 204-6010</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sz="1600" b="1" i="0" u="none" strike="noStrike" kern="0" cap="none" spc="0" normalizeH="0" baseline="0" noProof="0">
              <a:ln>
                <a:noFill/>
              </a:ln>
              <a:solidFill>
                <a:srgbClr val="000000"/>
              </a:solidFill>
              <a:effectLst/>
              <a:uLnTx/>
              <a:uFillTx/>
              <a:latin typeface="Arial"/>
              <a:ea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600" b="1" i="0" u="none" strike="noStrike" kern="0" cap="none" spc="0" normalizeH="0" baseline="0" noProof="0">
                <a:ln>
                  <a:noFill/>
                </a:ln>
                <a:solidFill>
                  <a:srgbClr val="000000"/>
                </a:solidFill>
                <a:effectLst/>
                <a:uLnTx/>
                <a:uFillTx/>
                <a:latin typeface="Arial"/>
                <a:ea typeface="Arial"/>
                <a:cs typeface="Arial"/>
                <a:sym typeface="Arial"/>
              </a:rPr>
              <a:t>NORTH CAROLINA OFFICE</a:t>
            </a:r>
            <a:br>
              <a:rPr kumimoji="0" lang="en-US" sz="1600" b="0" i="0" u="none" strike="noStrike" kern="0" cap="none" spc="0" normalizeH="0" baseline="0" noProof="0">
                <a:ln>
                  <a:noFill/>
                </a:ln>
                <a:solidFill>
                  <a:srgbClr val="000000"/>
                </a:solidFill>
                <a:effectLst/>
                <a:uLnTx/>
                <a:uFillTx/>
                <a:latin typeface="Arial"/>
                <a:ea typeface="Arial"/>
                <a:cs typeface="Arial"/>
                <a:sym typeface="Arial"/>
              </a:rPr>
            </a:b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200 N. Greensboro Street, Suite D-13</a:t>
            </a:r>
            <a:br>
              <a:rPr kumimoji="0" lang="en-US" sz="1600" b="0" i="0" u="none" strike="noStrike" kern="0" cap="none" spc="0" normalizeH="0" baseline="0" noProof="0">
                <a:ln>
                  <a:noFill/>
                </a:ln>
                <a:solidFill>
                  <a:srgbClr val="000000"/>
                </a:solidFill>
                <a:effectLst/>
                <a:uLnTx/>
                <a:uFillTx/>
                <a:latin typeface="Arial"/>
                <a:ea typeface="Arial"/>
                <a:cs typeface="Arial"/>
                <a:sym typeface="Arial"/>
              </a:rPr>
            </a:b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Carrboro, NC 27510</a:t>
            </a:r>
            <a:br>
              <a:rPr kumimoji="0" lang="en-US" sz="1600" b="0" i="0" u="none" strike="noStrike" kern="0" cap="none" spc="0" normalizeH="0" baseline="0" noProof="0">
                <a:ln>
                  <a:noFill/>
                </a:ln>
                <a:solidFill>
                  <a:srgbClr val="000000"/>
                </a:solidFill>
                <a:effectLst/>
                <a:uLnTx/>
                <a:uFillTx/>
                <a:latin typeface="Arial"/>
                <a:ea typeface="Arial"/>
                <a:cs typeface="Arial"/>
                <a:sym typeface="Arial"/>
              </a:rPr>
            </a:br>
            <a:r>
              <a:rPr kumimoji="0" lang="en-US" sz="1600" b="0" i="0" u="none" strike="noStrike" kern="0" cap="none" spc="0" normalizeH="0" baseline="0" noProof="0">
                <a:ln>
                  <a:noFill/>
                </a:ln>
                <a:solidFill>
                  <a:srgbClr val="000000"/>
                </a:solidFill>
                <a:effectLst/>
                <a:uLnTx/>
                <a:uFillTx/>
                <a:latin typeface="Arial"/>
                <a:ea typeface="Arial"/>
                <a:cs typeface="Arial"/>
                <a:sym typeface="Arial"/>
              </a:rPr>
              <a:t>ph: </a:t>
            </a:r>
            <a:r>
              <a:rPr kumimoji="0" lang="en-US" sz="1600" b="0" i="0" u="sng" strike="noStrike" kern="0" cap="none" spc="0" normalizeH="0" baseline="0" noProof="0">
                <a:ln>
                  <a:noFill/>
                </a:ln>
                <a:solidFill>
                  <a:srgbClr val="000000"/>
                </a:solidFill>
                <a:effectLst/>
                <a:uLnTx/>
                <a:uFillTx/>
                <a:latin typeface="Arial"/>
                <a:ea typeface="Arial"/>
                <a:cs typeface="Arial"/>
                <a:sym typeface="Arial"/>
                <a:hlinkClick r:id="rId6"/>
              </a:rPr>
              <a:t>(919) 968-6308</a:t>
            </a:r>
            <a:endParaRPr kumimoji="0" sz="1600" b="0" i="0" u="none" strike="noStrike" kern="0" cap="none" spc="0" normalizeH="0" baseline="0" noProof="0">
              <a:ln>
                <a:noFill/>
              </a:ln>
              <a:solidFill>
                <a:srgbClr val="000000"/>
              </a:solidFill>
              <a:effectLst/>
              <a:uLnTx/>
              <a:uFillTx/>
              <a:latin typeface="Arial"/>
              <a:ea typeface="Arial"/>
              <a:cs typeface="Arial"/>
              <a:sym typeface="Arial"/>
            </a:endParaRPr>
          </a:p>
        </p:txBody>
      </p:sp>
      <p:sp>
        <p:nvSpPr>
          <p:cNvPr id="48" name="Google Shape;48;p37"/>
          <p:cNvSpPr txBox="1"/>
          <p:nvPr/>
        </p:nvSpPr>
        <p:spPr>
          <a:xfrm>
            <a:off x="1174529" y="3200400"/>
            <a:ext cx="582677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www.healthlaw.org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49" name="Google Shape;49;p37"/>
          <p:cNvSpPr txBox="1"/>
          <p:nvPr/>
        </p:nvSpPr>
        <p:spPr>
          <a:xfrm>
            <a:off x="1174529" y="4140926"/>
            <a:ext cx="5826772"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@NHeLProgram</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0" name="Google Shape;50;p37"/>
          <p:cNvSpPr txBox="1"/>
          <p:nvPr/>
        </p:nvSpPr>
        <p:spPr>
          <a:xfrm>
            <a:off x="1107255" y="5133703"/>
            <a:ext cx="5894046"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@NHeLP_org</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
        <p:nvSpPr>
          <p:cNvPr id="51" name="Google Shape;51;p37"/>
          <p:cNvSpPr txBox="1"/>
          <p:nvPr/>
        </p:nvSpPr>
        <p:spPr>
          <a:xfrm>
            <a:off x="183566" y="2155371"/>
            <a:ext cx="6817735" cy="36933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1800"/>
              <a:buFont typeface="Arial"/>
              <a:buNone/>
              <a:tabLst/>
              <a:defRPr/>
            </a:pPr>
            <a:r>
              <a:rPr kumimoji="0" lang="en-US" sz="1800" b="1" i="0" u="none" strike="noStrike" kern="0" cap="none" spc="0" normalizeH="0" baseline="0" noProof="0">
                <a:ln>
                  <a:noFill/>
                </a:ln>
                <a:solidFill>
                  <a:srgbClr val="FFFFFF"/>
                </a:solidFill>
                <a:effectLst/>
                <a:uLnTx/>
                <a:uFillTx/>
                <a:latin typeface="Arial"/>
                <a:ea typeface="Arial"/>
                <a:cs typeface="Arial"/>
                <a:sym typeface="Arial"/>
              </a:rPr>
              <a:t>Connect with National Health Law Program online:</a:t>
            </a:r>
            <a:endParaRPr kumimoji="0" sz="1400"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203490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2A54C80-263E-416B-A8E0-580EDEADCBDC}" type="datetimeFigureOut">
              <a:rPr lang="en-US" dirty="0"/>
              <a:t>3/29/22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3/29/22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3/29/22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3/29/22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3/29/22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3/29/22</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44" name="Group 43"/>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accent1">
                  <a:alpha val="70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1">
                <a:lumMod val="75000"/>
                <a:alpha val="5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2">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2">
                <a:lumMod val="75000"/>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lumMod val="75000"/>
                <a:alpha val="66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a:off x="0" y="4013200"/>
              <a:ext cx="448733" cy="2844800"/>
            </a:xfrm>
            <a:prstGeom prst="triangle">
              <a:avLst>
                <a:gd name="adj" fmla="val 0"/>
              </a:avLst>
            </a:prstGeom>
            <a:solidFill>
              <a:schemeClr val="accent1">
                <a:alpha val="7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3/29/22</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65" r:id="rId2"/>
    <p:sldLayoutId id="2147483651" r:id="rId3"/>
    <p:sldLayoutId id="2147483666" r:id="rId4"/>
    <p:sldLayoutId id="2147483653" r:id="rId5"/>
    <p:sldLayoutId id="2147483654" r:id="rId6"/>
    <p:sldLayoutId id="2147483655" r:id="rId7"/>
    <p:sldLayoutId id="2147483667" r:id="rId8"/>
    <p:sldLayoutId id="2147483657" r:id="rId9"/>
    <p:sldLayoutId id="2147483660" r:id="rId10"/>
    <p:sldLayoutId id="2147483661" r:id="rId11"/>
    <p:sldLayoutId id="2147483662" r:id="rId12"/>
    <p:sldLayoutId id="2147483663" r:id="rId13"/>
    <p:sldLayoutId id="2147483664" r:id="rId14"/>
    <p:sldLayoutId id="2147483668" r:id="rId15"/>
    <p:sldLayoutId id="2147483659" r:id="rId16"/>
    <p:sldLayoutId id="2147483669" r:id="rId17"/>
    <p:sldLayoutId id="2147483671" r:id="rId18"/>
    <p:sldLayoutId id="2147483672" r:id="rId19"/>
    <p:sldLayoutId id="2147483673" r:id="rId20"/>
    <p:sldLayoutId id="2147483674" r:id="rId21"/>
    <p:sldLayoutId id="2147483675" r:id="rId22"/>
    <p:sldLayoutId id="2147483676" r:id="rId23"/>
    <p:sldLayoutId id="2147483678" r:id="rId24"/>
    <p:sldLayoutId id="2147483679" r:id="rId25"/>
    <p:sldLayoutId id="2147483680" r:id="rId26"/>
    <p:sldLayoutId id="2147483681" r:id="rId27"/>
    <p:sldLayoutId id="2147483682" r:id="rId28"/>
    <p:sldLayoutId id="2147483683" r:id="rId29"/>
    <p:sldLayoutId id="2147483684" r:id="rId30"/>
    <p:sldLayoutId id="2147483685" r:id="rId31"/>
    <p:sldLayoutId id="2147483686" r:id="rId32"/>
    <p:sldLayoutId id="2147483687" r:id="rId33"/>
    <p:sldLayoutId id="2147483688" r:id="rId34"/>
    <p:sldLayoutId id="2147483689" r:id="rId35"/>
    <p:sldLayoutId id="2147483690" r:id="rId36"/>
    <p:sldLayoutId id="2147483691" r:id="rId37"/>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hyperlink" Target="https://www.goodfreephotos.com/united-states/wisconsin/madison/madison-skyline-at-night-in-wisconsin.jpg.php" TargetMode="External"/><Relationship Id="rId2" Type="http://schemas.openxmlformats.org/officeDocument/2006/relationships/image" Target="../media/image9.jpg"/><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hyperlink" Target="https://www.youtube.com/watch?v=yn9Ao2edpL8&amp;t=7s" TargetMode="Externa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Layout" Target="../slideLayouts/slideLayout4.xml"/><Relationship Id="rId1" Type="http://schemas.openxmlformats.org/officeDocument/2006/relationships/video" Target="https://www.youtube.com/embed/yn9Ao2edpL8" TargetMode="External"/></Relationships>
</file>

<file path=ppt/slides/_rels/slide15.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diagramLayout" Target="../diagrams/layout1.xml"/><Relationship Id="rId7" Type="http://schemas.openxmlformats.org/officeDocument/2006/relationships/image" Target="../media/image21.png"/><Relationship Id="rId2" Type="http://schemas.openxmlformats.org/officeDocument/2006/relationships/diagramData" Target="../diagrams/data1.xml"/><Relationship Id="rId1" Type="http://schemas.openxmlformats.org/officeDocument/2006/relationships/slideLayout" Target="../slideLayouts/slideLayout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2.xml"/><Relationship Id="rId1" Type="http://schemas.openxmlformats.org/officeDocument/2006/relationships/vmlDrawing" Target="../drawings/vmlDrawing1.vml"/><Relationship Id="rId5" Type="http://schemas.openxmlformats.org/officeDocument/2006/relationships/hyperlink" Target="https://docs.legis.wisconsin.gov/code/admin_code/dhs/030/34" TargetMode="External"/><Relationship Id="rId4" Type="http://schemas.openxmlformats.org/officeDocument/2006/relationships/image" Target="../media/image26.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hyperlink" Target="https://www.dhs.wisconsin.gov/dcts/memos/202002actionmemo.pdf" TargetMode="External"/><Relationship Id="rId2" Type="http://schemas.openxmlformats.org/officeDocument/2006/relationships/notesSlide" Target="../notesSlides/notesSlide3.xml"/><Relationship Id="rId1" Type="http://schemas.openxmlformats.org/officeDocument/2006/relationships/slideLayout" Target="../slideLayouts/slideLayout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6.xml"/></Relationships>
</file>

<file path=ppt/slides/_rels/slide31.xml.rels><?xml version="1.0" encoding="UTF-8" standalone="yes"?>
<Relationships xmlns="http://schemas.openxmlformats.org/package/2006/relationships"><Relationship Id="rId2" Type="http://schemas.openxmlformats.org/officeDocument/2006/relationships/hyperlink" Target="https://docs.legis.wisconsin.gov/document/administrativecode/Ins%203.37(3)(g)" TargetMode="External"/><Relationship Id="rId1" Type="http://schemas.openxmlformats.org/officeDocument/2006/relationships/slideLayout" Target="../slideLayouts/slideLayout27.xml"/></Relationships>
</file>

<file path=ppt/slides/_rels/slide32.xml.rels><?xml version="1.0" encoding="UTF-8" standalone="yes"?>
<Relationships xmlns="http://schemas.openxmlformats.org/package/2006/relationships"><Relationship Id="rId3" Type="http://schemas.openxmlformats.org/officeDocument/2006/relationships/hyperlink" Target="https://www.impactinc.org/" TargetMode="External"/><Relationship Id="rId2" Type="http://schemas.openxmlformats.org/officeDocument/2006/relationships/hyperlink" Target="https://journeymhc.org/" TargetMode="External"/><Relationship Id="rId1" Type="http://schemas.openxmlformats.org/officeDocument/2006/relationships/slideLayout" Target="../slideLayouts/slideLayout28.xml"/><Relationship Id="rId5" Type="http://schemas.openxmlformats.org/officeDocument/2006/relationships/hyperlink" Target="https://www.familyservicesnew.org/" TargetMode="External"/><Relationship Id="rId4" Type="http://schemas.openxmlformats.org/officeDocument/2006/relationships/hyperlink" Target="https://nwcgc.com/northwest-connections/" TargetMode="External"/></Relationships>
</file>

<file path=ppt/slides/_rels/slide33.xml.rels><?xml version="1.0" encoding="UTF-8" standalone="yes"?>
<Relationships xmlns="http://schemas.openxmlformats.org/package/2006/relationships"><Relationship Id="rId3" Type="http://schemas.openxmlformats.org/officeDocument/2006/relationships/hyperlink" Target="https://www.dhs.wisconsin.gov/publications/p00613-19.pdf" TargetMode="External"/><Relationship Id="rId2" Type="http://schemas.openxmlformats.org/officeDocument/2006/relationships/hyperlink" Target="https://www.dhs.wisconsin.gov/crisis/index.htm" TargetMode="External"/><Relationship Id="rId1" Type="http://schemas.openxmlformats.org/officeDocument/2006/relationships/slideLayout" Target="../slideLayouts/slideLayout29.xml"/><Relationship Id="rId6" Type="http://schemas.openxmlformats.org/officeDocument/2006/relationships/hyperlink" Target="https://www.dhs.wisconsin.gov/publications/p02224.pdf" TargetMode="External"/><Relationship Id="rId5" Type="http://schemas.openxmlformats.org/officeDocument/2006/relationships/hyperlink" Target="https://www.dhs.wisconsin.gov/publications/p02904.pdf" TargetMode="External"/><Relationship Id="rId4" Type="http://schemas.openxmlformats.org/officeDocument/2006/relationships/hyperlink" Target="https://www.dhs.wisconsin.gov/publications/p03135.pdf" TargetMode="External"/></Relationships>
</file>

<file path=ppt/slides/_rels/slide34.xml.rels><?xml version="1.0" encoding="UTF-8" standalone="yes"?>
<Relationships xmlns="http://schemas.openxmlformats.org/package/2006/relationships"><Relationship Id="rId8" Type="http://schemas.openxmlformats.org/officeDocument/2006/relationships/hyperlink" Target="https://www.dhs.wisconsin.gov/wppnt/index.htm" TargetMode="External"/><Relationship Id="rId3" Type="http://schemas.openxmlformats.org/officeDocument/2006/relationships/hyperlink" Target="https://www.uwgb.edu/behavioral-health-training-partnership/" TargetMode="External"/><Relationship Id="rId7" Type="http://schemas.openxmlformats.org/officeDocument/2006/relationships/hyperlink" Target="https://www.uwsp.edu/conted/Pages/Mental-Health-and-Substance-Use-Recovery-Conference.aspx" TargetMode="External"/><Relationship Id="rId2" Type="http://schemas.openxmlformats.org/officeDocument/2006/relationships/hyperlink" Target="https://www.dhs.wisconsin.gov/crisis/providers.htm" TargetMode="External"/><Relationship Id="rId1" Type="http://schemas.openxmlformats.org/officeDocument/2006/relationships/slideLayout" Target="../slideLayouts/slideLayout30.xml"/><Relationship Id="rId6" Type="http://schemas.openxmlformats.org/officeDocument/2006/relationships/hyperlink" Target="https://www.uwsp.edu/conted/Pages/Crisis-Intervention-Conference-.aspx" TargetMode="External"/><Relationship Id="rId5" Type="http://schemas.openxmlformats.org/officeDocument/2006/relationships/hyperlink" Target="https://wss.ccdet.uwosh.edu/stc/dhsdementia/cst_homepage.htm" TargetMode="External"/><Relationship Id="rId4" Type="http://schemas.openxmlformats.org/officeDocument/2006/relationships/hyperlink" Target="https://namiwisconsin.org/cit-cip/cit/" TargetMode="Externa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6.xml.rels><?xml version="1.0" encoding="UTF-8" standalone="yes"?>
<Relationships xmlns="http://schemas.openxmlformats.org/package/2006/relationships"><Relationship Id="rId2" Type="http://schemas.openxmlformats.org/officeDocument/2006/relationships/hyperlink" Target="https://thinkculturalhealth.hhs.gov/assets/pdfs/EnhancedNationalCLASStandards.pdf" TargetMode="External"/><Relationship Id="rId1" Type="http://schemas.openxmlformats.org/officeDocument/2006/relationships/slideLayout" Target="../slideLayouts/slideLayout3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3.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4.xml"/></Relationships>
</file>

<file path=ppt/slides/_rels/slide39.xml.rels><?xml version="1.0" encoding="UTF-8" standalone="yes"?>
<Relationships xmlns="http://schemas.openxmlformats.org/package/2006/relationships"><Relationship Id="rId2" Type="http://schemas.openxmlformats.org/officeDocument/2006/relationships/hyperlink" Target="mailto:brad.munger@dhs.wisconsin.gov" TargetMode="External"/><Relationship Id="rId1" Type="http://schemas.openxmlformats.org/officeDocument/2006/relationships/slideLayout" Target="../slideLayouts/slideLayout3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36.xml"/></Relationships>
</file>

<file path=ppt/slides/_rels/slide41.xml.rels><?xml version="1.0" encoding="UTF-8" standalone="yes"?>
<Relationships xmlns="http://schemas.openxmlformats.org/package/2006/relationships"><Relationship Id="rId3" Type="http://schemas.openxmlformats.org/officeDocument/2006/relationships/hyperlink" Target="http://www.healthlaw.org/"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7.png"/><Relationship Id="rId4" Type="http://schemas.openxmlformats.org/officeDocument/2006/relationships/hyperlink" Target="https://www.facebook.com/pg/NHeLProgram/about/?ref=page_internal" TargetMode="External"/></Relationships>
</file>

<file path=ppt/slides/_rels/slide42.xml.rels><?xml version="1.0" encoding="UTF-8" standalone="yes"?>
<Relationships xmlns="http://schemas.openxmlformats.org/package/2006/relationships"><Relationship Id="rId3" Type="http://schemas.openxmlformats.org/officeDocument/2006/relationships/hyperlink" Target="https://healthlaw.org/equity-stance/" TargetMode="External"/><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hyperlink" Target="https://www.samhsa.gov/sites/default/files/national-guidelines-for-behavioral-health-crisis-care-02242020.pdf"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hyperlink" Target="https://www.sciencedirect.com/science/article/abs/pii/S0190740916303589" TargetMode="External"/><Relationship Id="rId7" Type="http://schemas.openxmlformats.org/officeDocument/2006/relationships/hyperlink" Target="https://ps.psychiatryonline.org/doi/full/10.1176/appi.ps.51.9.1153" TargetMode="Externa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hyperlink" Target="https://store.samhsa.gov/sites/default/files/d7/priv/sma14-4848.pdf" TargetMode="External"/><Relationship Id="rId5" Type="http://schemas.openxmlformats.org/officeDocument/2006/relationships/hyperlink" Target="https://pubmed.ncbi.nlm.nih.gov/31215355/" TargetMode="External"/><Relationship Id="rId4" Type="http://schemas.openxmlformats.org/officeDocument/2006/relationships/hyperlink" Target="https://pubmed.ncbi.nlm.nih.gov/34546884/" TargetMode="External"/></Relationships>
</file>

<file path=ppt/slides/_rels/slide46.xml.rels><?xml version="1.0" encoding="UTF-8" standalone="yes"?>
<Relationships xmlns="http://schemas.openxmlformats.org/package/2006/relationships"><Relationship Id="rId3" Type="http://schemas.openxmlformats.org/officeDocument/2006/relationships/hyperlink" Target="https://www.congress.gov/bill/117th-congress/house-bill/1319/text" TargetMode="Externa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hyperlink" Target="https://www.medicaid.gov/federal-policy-guidance/downloads/sho21008.pdf" TargetMode="Externa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hyperlink" Target="https://healthlaw.org/resource/childrens-behavioral-health-mobile-response-and-stabilization-services/" TargetMode="Externa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hyperlink" Target="http://www.bazelon.org/wp-content/uploads/2019/09/Bazelon-Diversion-to-What-Essential-Services-Publication_September-2019.pdf" TargetMode="External"/><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mailto:lav@healthlaw.org"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hyperlink" Target="https://www.samhsa.gov/sites/default/files/national-guidelines-for-behavioral-health-crisis-care-02242020.pdf" TargetMode="External"/><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507067" y="838200"/>
            <a:ext cx="7766936" cy="3002280"/>
          </a:xfrm>
        </p:spPr>
        <p:txBody>
          <a:bodyPr/>
          <a:lstStyle/>
          <a:p>
            <a:pPr algn="l"/>
            <a:r>
              <a:rPr lang="en-US" sz="4400" b="1" cap="all" dirty="0">
                <a:solidFill>
                  <a:schemeClr val="accent2">
                    <a:lumMod val="75000"/>
                  </a:schemeClr>
                </a:solidFill>
              </a:rPr>
              <a:t>Crisis services and diversion:  HOW state AND local partnerships CAN MAKE A DIFFERENCE</a:t>
            </a:r>
          </a:p>
        </p:txBody>
      </p:sp>
      <p:sp>
        <p:nvSpPr>
          <p:cNvPr id="3" name="Subtitle 2"/>
          <p:cNvSpPr>
            <a:spLocks noGrp="1"/>
          </p:cNvSpPr>
          <p:nvPr>
            <p:ph type="subTitle" idx="1"/>
          </p:nvPr>
        </p:nvSpPr>
        <p:spPr/>
        <p:txBody>
          <a:bodyPr>
            <a:noAutofit/>
          </a:bodyPr>
          <a:lstStyle/>
          <a:p>
            <a:pPr algn="l"/>
            <a:endParaRPr lang="en-US" sz="2400" dirty="0">
              <a:solidFill>
                <a:schemeClr val="accent1">
                  <a:lumMod val="50000"/>
                </a:schemeClr>
              </a:solidFill>
            </a:endParaRPr>
          </a:p>
          <a:p>
            <a:pPr algn="l"/>
            <a:endParaRPr lang="en-US" sz="2400" dirty="0">
              <a:solidFill>
                <a:schemeClr val="accent1">
                  <a:lumMod val="50000"/>
                </a:schemeClr>
              </a:solidFill>
            </a:endParaRPr>
          </a:p>
          <a:p>
            <a:pPr algn="l"/>
            <a:endParaRPr lang="en-US" sz="2400" dirty="0">
              <a:solidFill>
                <a:schemeClr val="accent1">
                  <a:lumMod val="50000"/>
                </a:schemeClr>
              </a:solidFill>
            </a:endParaRPr>
          </a:p>
          <a:p>
            <a:pPr algn="l"/>
            <a:r>
              <a:rPr lang="en-US" sz="2400" dirty="0">
                <a:solidFill>
                  <a:schemeClr val="accent1">
                    <a:lumMod val="50000"/>
                  </a:schemeClr>
                </a:solidFill>
              </a:rPr>
              <a:t>Bazelon Center for Mental Health Law</a:t>
            </a:r>
          </a:p>
        </p:txBody>
      </p:sp>
    </p:spTree>
    <p:extLst>
      <p:ext uri="{BB962C8B-B14F-4D97-AF65-F5344CB8AC3E}">
        <p14:creationId xmlns:p14="http://schemas.microsoft.com/office/powerpoint/2010/main" val="404418223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a:solidFill>
                  <a:schemeClr val="accent2">
                    <a:lumMod val="50000"/>
                  </a:schemeClr>
                </a:solidFill>
              </a:rPr>
              <a:t>DEFINING EQUITY</a:t>
            </a:r>
          </a:p>
        </p:txBody>
      </p:sp>
      <p:sp>
        <p:nvSpPr>
          <p:cNvPr id="3" name="Content Placeholder 2"/>
          <p:cNvSpPr>
            <a:spLocks noGrp="1"/>
          </p:cNvSpPr>
          <p:nvPr>
            <p:ph idx="1"/>
          </p:nvPr>
        </p:nvSpPr>
        <p:spPr/>
        <p:txBody>
          <a:bodyPr/>
          <a:lstStyle/>
          <a:p>
            <a:r>
              <a:rPr lang="en-US" sz="2800" dirty="0"/>
              <a:t>Equity is just and fair inclusion into a society in which all, including all racial and ethnic groups, can participate, prosper, and reach their full potential. Equity gives all people a just and fair shot in life despite historic patterns of racial and economic exclusion. </a:t>
            </a:r>
          </a:p>
          <a:p>
            <a:pPr lvl="8"/>
            <a:r>
              <a:rPr lang="en-US" sz="2200" i="1" dirty="0"/>
              <a:t>www.policylink.org </a:t>
            </a:r>
          </a:p>
          <a:p>
            <a:endParaRPr lang="en-US" dirty="0"/>
          </a:p>
        </p:txBody>
      </p:sp>
    </p:spTree>
    <p:extLst>
      <p:ext uri="{BB962C8B-B14F-4D97-AF65-F5344CB8AC3E}">
        <p14:creationId xmlns:p14="http://schemas.microsoft.com/office/powerpoint/2010/main" val="6300416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8C0DE50-7197-4875-9445-F92E77171170}"/>
              </a:ext>
            </a:extLst>
          </p:cNvPr>
          <p:cNvPicPr>
            <a:picLocks noChangeAspect="1"/>
          </p:cNvPicPr>
          <p:nvPr/>
        </p:nvPicPr>
        <p:blipFill rotWithShape="1">
          <a:blip r:embed="rId2">
            <a:alphaModFix amt="70000"/>
          </a:blip>
          <a:srcRect t="9505" r="-1" b="6220"/>
          <a:stretch/>
        </p:blipFill>
        <p:spPr>
          <a:xfrm>
            <a:off x="20" y="10"/>
            <a:ext cx="12188932" cy="6856614"/>
          </a:xfrm>
          <a:prstGeom prst="rect">
            <a:avLst/>
          </a:prstGeom>
        </p:spPr>
      </p:pic>
      <p:sp>
        <p:nvSpPr>
          <p:cNvPr id="2" name="Title 1">
            <a:extLst>
              <a:ext uri="{FF2B5EF4-FFF2-40B4-BE49-F238E27FC236}">
                <a16:creationId xmlns:a16="http://schemas.microsoft.com/office/drawing/2014/main" id="{00FED898-8A7E-624C-89B8-33B341D7ADE1}"/>
              </a:ext>
            </a:extLst>
          </p:cNvPr>
          <p:cNvSpPr>
            <a:spLocks noGrp="1"/>
          </p:cNvSpPr>
          <p:nvPr>
            <p:ph type="ctrTitle"/>
          </p:nvPr>
        </p:nvSpPr>
        <p:spPr>
          <a:xfrm>
            <a:off x="838200" y="740211"/>
            <a:ext cx="7530685" cy="3163864"/>
          </a:xfrm>
        </p:spPr>
        <p:txBody>
          <a:bodyPr>
            <a:normAutofit/>
          </a:bodyPr>
          <a:lstStyle/>
          <a:p>
            <a:pPr algn="l"/>
            <a:r>
              <a:rPr lang="en-US" sz="5200" b="1" dirty="0">
                <a:solidFill>
                  <a:srgbClr val="FFFFFF"/>
                </a:solidFill>
              </a:rPr>
              <a:t>Local Perspectives</a:t>
            </a:r>
          </a:p>
        </p:txBody>
      </p:sp>
      <p:sp>
        <p:nvSpPr>
          <p:cNvPr id="3" name="Subtitle 2">
            <a:extLst>
              <a:ext uri="{FF2B5EF4-FFF2-40B4-BE49-F238E27FC236}">
                <a16:creationId xmlns:a16="http://schemas.microsoft.com/office/drawing/2014/main" id="{21B188FA-6009-004F-9911-CBE568A00B7A}"/>
              </a:ext>
            </a:extLst>
          </p:cNvPr>
          <p:cNvSpPr>
            <a:spLocks noGrp="1"/>
          </p:cNvSpPr>
          <p:nvPr>
            <p:ph type="subTitle" idx="1"/>
          </p:nvPr>
        </p:nvSpPr>
        <p:spPr>
          <a:xfrm>
            <a:off x="838200" y="4074514"/>
            <a:ext cx="9091613" cy="1811935"/>
          </a:xfrm>
        </p:spPr>
        <p:txBody>
          <a:bodyPr>
            <a:normAutofit lnSpcReduction="10000"/>
          </a:bodyPr>
          <a:lstStyle/>
          <a:p>
            <a:pPr algn="l"/>
            <a:r>
              <a:rPr lang="en-US" sz="2200" b="1" dirty="0">
                <a:solidFill>
                  <a:srgbClr val="FFFFFF"/>
                </a:solidFill>
              </a:rPr>
              <a:t>Moving effective alternatives forward</a:t>
            </a:r>
          </a:p>
          <a:p>
            <a:pPr algn="l"/>
            <a:r>
              <a:rPr lang="en-US" sz="2200" b="1" dirty="0">
                <a:solidFill>
                  <a:srgbClr val="FFFFFF"/>
                </a:solidFill>
              </a:rPr>
              <a:t>Colleen Clark Bernhardt</a:t>
            </a:r>
          </a:p>
          <a:p>
            <a:pPr algn="l"/>
            <a:r>
              <a:rPr lang="en-US" sz="2200" b="1" dirty="0">
                <a:solidFill>
                  <a:srgbClr val="FFFFFF"/>
                </a:solidFill>
              </a:rPr>
              <a:t>Criminal Justice Council</a:t>
            </a:r>
          </a:p>
          <a:p>
            <a:pPr algn="l"/>
            <a:r>
              <a:rPr lang="en-US" sz="2200" b="1" dirty="0">
                <a:solidFill>
                  <a:srgbClr val="FFFFFF"/>
                </a:solidFill>
              </a:rPr>
              <a:t>Dane County, WI</a:t>
            </a:r>
            <a:r>
              <a:rPr lang="en-US" sz="2200" dirty="0">
                <a:solidFill>
                  <a:srgbClr val="FFFFFF"/>
                </a:solidFill>
              </a:rPr>
              <a:t>				</a:t>
            </a:r>
            <a:r>
              <a:rPr lang="en-US" sz="2200" b="1" dirty="0" err="1">
                <a:solidFill>
                  <a:srgbClr val="FFFFFF"/>
                </a:solidFill>
              </a:rPr>
              <a:t>cjc.countyofdane.com</a:t>
            </a:r>
            <a:endParaRPr lang="en-US" sz="2200" b="1" dirty="0">
              <a:solidFill>
                <a:srgbClr val="FFFFFF"/>
              </a:solidFill>
            </a:endParaRPr>
          </a:p>
          <a:p>
            <a:pPr algn="l"/>
            <a:endParaRPr lang="en-US" sz="2200" dirty="0">
              <a:solidFill>
                <a:srgbClr val="FFFFFF"/>
              </a:solidFill>
            </a:endParaRPr>
          </a:p>
        </p:txBody>
      </p:sp>
      <p:pic>
        <p:nvPicPr>
          <p:cNvPr id="22" name="Picture 21" descr="Logo&#10;&#10;Description automatically generated">
            <a:extLst>
              <a:ext uri="{FF2B5EF4-FFF2-40B4-BE49-F238E27FC236}">
                <a16:creationId xmlns:a16="http://schemas.microsoft.com/office/drawing/2014/main" id="{EFC1B43B-9801-3746-AB92-33542100FC04}"/>
              </a:ext>
            </a:extLst>
          </p:cNvPr>
          <p:cNvPicPr>
            <a:picLocks noChangeAspect="1"/>
          </p:cNvPicPr>
          <p:nvPr/>
        </p:nvPicPr>
        <p:blipFill>
          <a:blip r:embed="rId3"/>
          <a:stretch>
            <a:fillRect/>
          </a:stretch>
        </p:blipFill>
        <p:spPr>
          <a:xfrm>
            <a:off x="9929813" y="518743"/>
            <a:ext cx="2070100" cy="1803400"/>
          </a:xfrm>
          <a:prstGeom prst="rect">
            <a:avLst/>
          </a:prstGeom>
        </p:spPr>
      </p:pic>
    </p:spTree>
    <p:extLst>
      <p:ext uri="{BB962C8B-B14F-4D97-AF65-F5344CB8AC3E}">
        <p14:creationId xmlns:p14="http://schemas.microsoft.com/office/powerpoint/2010/main" val="196806780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4ED2F369-DC02-304F-AEF6-5D854DA9BC4B}"/>
              </a:ext>
            </a:extLst>
          </p:cNvPr>
          <p:cNvSpPr>
            <a:spLocks noGrp="1"/>
          </p:cNvSpPr>
          <p:nvPr>
            <p:ph type="title"/>
          </p:nvPr>
        </p:nvSpPr>
        <p:spPr>
          <a:xfrm>
            <a:off x="839788" y="457200"/>
            <a:ext cx="3932237" cy="1428750"/>
          </a:xfrm>
        </p:spPr>
        <p:txBody>
          <a:bodyPr>
            <a:normAutofit/>
          </a:bodyPr>
          <a:lstStyle/>
          <a:p>
            <a:r>
              <a:rPr lang="en-US" sz="2800" dirty="0">
                <a:solidFill>
                  <a:schemeClr val="accent2">
                    <a:lumMod val="50000"/>
                  </a:schemeClr>
                </a:solidFill>
              </a:rPr>
              <a:t>Criminal Justice Council (CJC)</a:t>
            </a:r>
          </a:p>
        </p:txBody>
      </p:sp>
      <p:sp>
        <p:nvSpPr>
          <p:cNvPr id="16" name="Text Placeholder 15">
            <a:extLst>
              <a:ext uri="{FF2B5EF4-FFF2-40B4-BE49-F238E27FC236}">
                <a16:creationId xmlns:a16="http://schemas.microsoft.com/office/drawing/2014/main" id="{8BC14EB0-4143-1343-8D80-1254C8B91546}"/>
              </a:ext>
            </a:extLst>
          </p:cNvPr>
          <p:cNvSpPr>
            <a:spLocks noGrp="1"/>
          </p:cNvSpPr>
          <p:nvPr>
            <p:ph type="body" sz="half" idx="2"/>
          </p:nvPr>
        </p:nvSpPr>
        <p:spPr>
          <a:xfrm>
            <a:off x="839788" y="2057400"/>
            <a:ext cx="4112826" cy="4095750"/>
          </a:xfrm>
        </p:spPr>
        <p:txBody>
          <a:bodyPr>
            <a:normAutofit fontScale="77500" lnSpcReduction="20000"/>
          </a:bodyPr>
          <a:lstStyle/>
          <a:p>
            <a:r>
              <a:rPr lang="en-US" sz="2800" dirty="0"/>
              <a:t>Executive level collaboration:</a:t>
            </a:r>
          </a:p>
          <a:p>
            <a:endParaRPr lang="en-US" sz="1400" dirty="0"/>
          </a:p>
          <a:p>
            <a:pPr marL="285750" indent="-285750">
              <a:buFont typeface="Arial" panose="020B0604020202020204" pitchFamily="34" charset="0"/>
              <a:buChar char="•"/>
            </a:pPr>
            <a:r>
              <a:rPr lang="en-US" sz="2800" dirty="0"/>
              <a:t>Ongoing forum for collaboration and coordinated leadership</a:t>
            </a:r>
          </a:p>
          <a:p>
            <a:endParaRPr lang="en-US" sz="1400" dirty="0"/>
          </a:p>
          <a:p>
            <a:pPr marL="285750" indent="-285750">
              <a:buFont typeface="Arial" panose="020B0604020202020204" pitchFamily="34" charset="0"/>
              <a:buChar char="•"/>
            </a:pPr>
            <a:r>
              <a:rPr lang="en-US" sz="2800" dirty="0"/>
              <a:t>Implement Data driven criminal justice policy and practice</a:t>
            </a:r>
          </a:p>
          <a:p>
            <a:endParaRPr lang="en-US" sz="1400" dirty="0"/>
          </a:p>
          <a:p>
            <a:pPr marL="285750" indent="-285750">
              <a:buFont typeface="Arial" panose="020B0604020202020204" pitchFamily="34" charset="0"/>
              <a:buChar char="•"/>
            </a:pPr>
            <a:r>
              <a:rPr lang="en-US" sz="2800" dirty="0"/>
              <a:t>Monitor progress</a:t>
            </a:r>
          </a:p>
          <a:p>
            <a:pPr marL="285750" indent="-285750">
              <a:buFont typeface="Arial" panose="020B0604020202020204" pitchFamily="34" charset="0"/>
              <a:buChar char="•"/>
            </a:pPr>
            <a:endParaRPr lang="en-US" sz="1300" dirty="0"/>
          </a:p>
          <a:p>
            <a:pPr marL="285750" indent="-285750">
              <a:buFont typeface="Arial" panose="020B0604020202020204" pitchFamily="34" charset="0"/>
              <a:buChar char="•"/>
            </a:pPr>
            <a:r>
              <a:rPr lang="en-US" sz="2800" dirty="0"/>
              <a:t>Provide oversight</a:t>
            </a:r>
          </a:p>
          <a:p>
            <a:endParaRPr lang="en-US" dirty="0"/>
          </a:p>
          <a:p>
            <a:endParaRPr lang="en-US" dirty="0"/>
          </a:p>
        </p:txBody>
      </p:sp>
      <p:pic>
        <p:nvPicPr>
          <p:cNvPr id="6" name="Picture 5" descr="A city skyline at night&#10;&#10;Description automatically generated with medium confidence">
            <a:extLst>
              <a:ext uri="{FF2B5EF4-FFF2-40B4-BE49-F238E27FC236}">
                <a16:creationId xmlns:a16="http://schemas.microsoft.com/office/drawing/2014/main" id="{88634765-B7FB-1C48-AFED-60B212384E2E}"/>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190174" y="1054100"/>
            <a:ext cx="5934640" cy="4689475"/>
          </a:xfrm>
          <a:prstGeom prst="rect">
            <a:avLst/>
          </a:prstGeom>
        </p:spPr>
      </p:pic>
    </p:spTree>
    <p:extLst>
      <p:ext uri="{BB962C8B-B14F-4D97-AF65-F5344CB8AC3E}">
        <p14:creationId xmlns:p14="http://schemas.microsoft.com/office/powerpoint/2010/main" val="1352790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9EC2E2-3DF0-7040-BC34-DDB1F456158F}"/>
              </a:ext>
            </a:extLst>
          </p:cNvPr>
          <p:cNvSpPr>
            <a:spLocks noGrp="1"/>
          </p:cNvSpPr>
          <p:nvPr>
            <p:ph type="title"/>
          </p:nvPr>
        </p:nvSpPr>
        <p:spPr/>
        <p:txBody>
          <a:bodyPr>
            <a:normAutofit/>
          </a:bodyPr>
          <a:lstStyle/>
          <a:p>
            <a:r>
              <a:rPr lang="en-US" dirty="0">
                <a:solidFill>
                  <a:schemeClr val="accent2">
                    <a:lumMod val="50000"/>
                  </a:schemeClr>
                </a:solidFill>
              </a:rPr>
              <a:t>Using the Sequential Intercept Model as a </a:t>
            </a:r>
            <a:r>
              <a:rPr lang="en-US" dirty="0" err="1">
                <a:solidFill>
                  <a:schemeClr val="accent2">
                    <a:lumMod val="50000"/>
                  </a:schemeClr>
                </a:solidFill>
              </a:rPr>
              <a:t>launchpad</a:t>
            </a:r>
            <a:r>
              <a:rPr lang="en-US" dirty="0">
                <a:solidFill>
                  <a:schemeClr val="accent2">
                    <a:lumMod val="50000"/>
                  </a:schemeClr>
                </a:solidFill>
              </a:rPr>
              <a:t> for better systems</a:t>
            </a:r>
          </a:p>
        </p:txBody>
      </p:sp>
      <p:sp>
        <p:nvSpPr>
          <p:cNvPr id="3" name="Content Placeholder 2">
            <a:extLst>
              <a:ext uri="{FF2B5EF4-FFF2-40B4-BE49-F238E27FC236}">
                <a16:creationId xmlns:a16="http://schemas.microsoft.com/office/drawing/2014/main" id="{6B75F0DF-DA1F-4F43-BA02-63D81E289753}"/>
              </a:ext>
            </a:extLst>
          </p:cNvPr>
          <p:cNvSpPr>
            <a:spLocks noGrp="1"/>
          </p:cNvSpPr>
          <p:nvPr>
            <p:ph sz="half" idx="1"/>
          </p:nvPr>
        </p:nvSpPr>
        <p:spPr/>
        <p:txBody>
          <a:bodyPr/>
          <a:lstStyle/>
          <a:p>
            <a:r>
              <a:rPr lang="en-US" dirty="0">
                <a:hlinkClick r:id="rId2"/>
              </a:rPr>
              <a:t>https://www.youtube.com/watch?v=yn9Ao2edpL8&amp;t=7s</a:t>
            </a:r>
            <a:endParaRPr lang="en-US" dirty="0"/>
          </a:p>
          <a:p>
            <a:endParaRPr lang="en-US" dirty="0"/>
          </a:p>
        </p:txBody>
      </p:sp>
      <p:sp>
        <p:nvSpPr>
          <p:cNvPr id="4" name="Content Placeholder 3">
            <a:extLst>
              <a:ext uri="{FF2B5EF4-FFF2-40B4-BE49-F238E27FC236}">
                <a16:creationId xmlns:a16="http://schemas.microsoft.com/office/drawing/2014/main" id="{63B7501D-0A78-4E48-8416-71122FC657DD}"/>
              </a:ext>
            </a:extLst>
          </p:cNvPr>
          <p:cNvSpPr>
            <a:spLocks noGrp="1"/>
          </p:cNvSpPr>
          <p:nvPr>
            <p:ph sz="half" idx="2"/>
          </p:nvPr>
        </p:nvSpPr>
        <p:spPr/>
        <p:txBody>
          <a:bodyPr>
            <a:noAutofit/>
          </a:bodyPr>
          <a:lstStyle/>
          <a:p>
            <a:r>
              <a:rPr lang="en-US" sz="2400" dirty="0"/>
              <a:t>Representatives from Police, Fire, EMS, 911, Human Services, Criminal Justice Council, Behavioral Health experts, Housing Solutions, Recovery Houses, Sheriff, Medical Provider for Jail, and more</a:t>
            </a:r>
          </a:p>
        </p:txBody>
      </p:sp>
    </p:spTree>
    <p:extLst>
      <p:ext uri="{BB962C8B-B14F-4D97-AF65-F5344CB8AC3E}">
        <p14:creationId xmlns:p14="http://schemas.microsoft.com/office/powerpoint/2010/main" val="160167121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yn9Ao2edpL8"/>
          <p:cNvPicPr>
            <a:picLocks noGrp="1" noRot="1" noChangeAspect="1"/>
          </p:cNvPicPr>
          <p:nvPr>
            <p:ph sz="half" idx="1"/>
            <a:videoFile r:link="rId1"/>
          </p:nvPr>
        </p:nvPicPr>
        <p:blipFill>
          <a:blip r:embed="rId3"/>
          <a:stretch>
            <a:fillRect/>
          </a:stretch>
        </p:blipFill>
        <p:spPr>
          <a:xfrm>
            <a:off x="930275" y="365125"/>
            <a:ext cx="10331450" cy="5811838"/>
          </a:xfrm>
          <a:prstGeom prst="rect">
            <a:avLst/>
          </a:prstGeom>
        </p:spPr>
      </p:pic>
    </p:spTree>
    <p:extLst>
      <p:ext uri="{BB962C8B-B14F-4D97-AF65-F5344CB8AC3E}">
        <p14:creationId xmlns:p14="http://schemas.microsoft.com/office/powerpoint/2010/main" val="58335062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p:cTn id="7" fill="hold" display="0">
                  <p:stCondLst>
                    <p:cond delay="indefinite"/>
                  </p:stCondLst>
                </p:cTn>
                <p:tgtEl>
                  <p:spTgt spid="5"/>
                </p:tgtEl>
              </p:cMediaNode>
            </p:vide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AD113E-26A6-0C48-898B-A8A081212D4A}"/>
              </a:ext>
            </a:extLst>
          </p:cNvPr>
          <p:cNvSpPr>
            <a:spLocks noGrp="1"/>
          </p:cNvSpPr>
          <p:nvPr>
            <p:ph type="title"/>
          </p:nvPr>
        </p:nvSpPr>
        <p:spPr>
          <a:xfrm>
            <a:off x="838200" y="381000"/>
            <a:ext cx="10003218" cy="1600124"/>
          </a:xfrm>
        </p:spPr>
        <p:txBody>
          <a:bodyPr vert="horz" lIns="91440" tIns="45720" rIns="91440" bIns="45720" rtlCol="0" anchor="ctr">
            <a:normAutofit/>
          </a:bodyPr>
          <a:lstStyle/>
          <a:p>
            <a:r>
              <a:rPr lang="en-US" dirty="0">
                <a:solidFill>
                  <a:schemeClr val="accent2">
                    <a:lumMod val="50000"/>
                  </a:schemeClr>
                </a:solidFill>
              </a:rPr>
              <a:t>Immediate Action Steps</a:t>
            </a:r>
          </a:p>
        </p:txBody>
      </p:sp>
      <p:sp>
        <p:nvSpPr>
          <p:cNvPr id="3" name="Content Placeholder 2">
            <a:extLst>
              <a:ext uri="{FF2B5EF4-FFF2-40B4-BE49-F238E27FC236}">
                <a16:creationId xmlns:a16="http://schemas.microsoft.com/office/drawing/2014/main" id="{885A3E36-A85B-4443-8FE2-BF91CE2F5599}"/>
              </a:ext>
            </a:extLst>
          </p:cNvPr>
          <p:cNvSpPr>
            <a:spLocks noGrp="1"/>
          </p:cNvSpPr>
          <p:nvPr>
            <p:ph sz="half" idx="1"/>
          </p:nvPr>
        </p:nvSpPr>
        <p:spPr>
          <a:xfrm>
            <a:off x="838200" y="1981124"/>
            <a:ext cx="4800600" cy="4210126"/>
          </a:xfrm>
        </p:spPr>
        <p:txBody>
          <a:bodyPr vert="horz" lIns="91440" tIns="45720" rIns="91440" bIns="45720" rtlCol="0" anchor="ctr">
            <a:noAutofit/>
          </a:bodyPr>
          <a:lstStyle/>
          <a:p>
            <a:pPr>
              <a:lnSpc>
                <a:spcPct val="100000"/>
              </a:lnSpc>
            </a:pPr>
            <a:r>
              <a:rPr lang="en-US" sz="2000" dirty="0">
                <a:solidFill>
                  <a:schemeClr val="tx1"/>
                </a:solidFill>
              </a:rPr>
              <a:t>Develop formal subcommittee focused on the intersection of behavioral health and criminal justice</a:t>
            </a:r>
          </a:p>
          <a:p>
            <a:pPr>
              <a:lnSpc>
                <a:spcPct val="100000"/>
              </a:lnSpc>
            </a:pPr>
            <a:endParaRPr lang="en-US" sz="2000" dirty="0">
              <a:solidFill>
                <a:schemeClr val="tx1"/>
              </a:solidFill>
            </a:endParaRPr>
          </a:p>
          <a:p>
            <a:pPr>
              <a:lnSpc>
                <a:spcPct val="100000"/>
              </a:lnSpc>
            </a:pPr>
            <a:r>
              <a:rPr lang="en-US" sz="2000" dirty="0">
                <a:solidFill>
                  <a:schemeClr val="tx1"/>
                </a:solidFill>
              </a:rPr>
              <a:t>DATA TEAM</a:t>
            </a:r>
          </a:p>
          <a:p>
            <a:pPr>
              <a:lnSpc>
                <a:spcPct val="100000"/>
              </a:lnSpc>
            </a:pPr>
            <a:endParaRPr lang="en-US" sz="2000" dirty="0">
              <a:solidFill>
                <a:schemeClr val="tx1"/>
              </a:solidFill>
            </a:endParaRPr>
          </a:p>
          <a:p>
            <a:pPr>
              <a:lnSpc>
                <a:spcPct val="100000"/>
              </a:lnSpc>
            </a:pPr>
            <a:r>
              <a:rPr lang="en-US" sz="2000" dirty="0">
                <a:solidFill>
                  <a:schemeClr val="tx1"/>
                </a:solidFill>
              </a:rPr>
              <a:t>FAMILIAR FACES (new Booking Alert)</a:t>
            </a:r>
          </a:p>
          <a:p>
            <a:pPr>
              <a:lnSpc>
                <a:spcPct val="100000"/>
              </a:lnSpc>
            </a:pPr>
            <a:endParaRPr lang="en-US" sz="2000" dirty="0">
              <a:solidFill>
                <a:schemeClr val="tx1"/>
              </a:solidFill>
            </a:endParaRPr>
          </a:p>
          <a:p>
            <a:pPr>
              <a:lnSpc>
                <a:spcPct val="100000"/>
              </a:lnSpc>
            </a:pPr>
            <a:r>
              <a:rPr lang="en-US" sz="2000" dirty="0">
                <a:solidFill>
                  <a:schemeClr val="tx1"/>
                </a:solidFill>
              </a:rPr>
              <a:t>EARLY LEARNING TRIAGE CENTERS AND MOBILE CRISIS UNITS</a:t>
            </a:r>
          </a:p>
        </p:txBody>
      </p:sp>
      <p:pic>
        <p:nvPicPr>
          <p:cNvPr id="6" name="Content Placeholder 5" descr="Analyzing medical x-ray results">
            <a:extLst>
              <a:ext uri="{FF2B5EF4-FFF2-40B4-BE49-F238E27FC236}">
                <a16:creationId xmlns:a16="http://schemas.microsoft.com/office/drawing/2014/main" id="{548792FC-2DBE-B14E-B628-238A915F1061}"/>
              </a:ext>
            </a:extLst>
          </p:cNvPr>
          <p:cNvPicPr>
            <a:picLocks noGrp="1" noChangeAspect="1"/>
          </p:cNvPicPr>
          <p:nvPr>
            <p:ph sz="half" idx="2"/>
          </p:nvPr>
        </p:nvPicPr>
        <p:blipFill>
          <a:blip r:embed="rId2"/>
          <a:stretch>
            <a:fillRect/>
          </a:stretch>
        </p:blipFill>
        <p:spPr>
          <a:xfrm>
            <a:off x="5924549" y="1981124"/>
            <a:ext cx="5621055" cy="3747370"/>
          </a:xfrm>
          <a:prstGeom prst="rect">
            <a:avLst/>
          </a:prstGeom>
        </p:spPr>
      </p:pic>
    </p:spTree>
    <p:extLst>
      <p:ext uri="{BB962C8B-B14F-4D97-AF65-F5344CB8AC3E}">
        <p14:creationId xmlns:p14="http://schemas.microsoft.com/office/powerpoint/2010/main" val="50026829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839788" y="457200"/>
            <a:ext cx="10515600" cy="5411788"/>
          </a:xfrm>
        </p:spPr>
      </p:pic>
      <p:sp>
        <p:nvSpPr>
          <p:cNvPr id="4" name="Text Placeholder 3"/>
          <p:cNvSpPr>
            <a:spLocks noGrp="1"/>
          </p:cNvSpPr>
          <p:nvPr>
            <p:ph type="body" sz="half" idx="2"/>
          </p:nvPr>
        </p:nvSpPr>
        <p:spPr/>
        <p:txBody>
          <a:bodyPr/>
          <a:lstStyle/>
          <a:p>
            <a:endParaRPr lang="en-US"/>
          </a:p>
        </p:txBody>
      </p:sp>
    </p:spTree>
    <p:extLst>
      <p:ext uri="{BB962C8B-B14F-4D97-AF65-F5344CB8AC3E}">
        <p14:creationId xmlns:p14="http://schemas.microsoft.com/office/powerpoint/2010/main" val="18101848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B982F2-F87C-884F-9DDD-E1E2B76FE2CD}"/>
              </a:ext>
            </a:extLst>
          </p:cNvPr>
          <p:cNvSpPr>
            <a:spLocks noGrp="1"/>
          </p:cNvSpPr>
          <p:nvPr>
            <p:ph type="title"/>
          </p:nvPr>
        </p:nvSpPr>
        <p:spPr/>
        <p:txBody>
          <a:bodyPr/>
          <a:lstStyle/>
          <a:p>
            <a:r>
              <a:rPr lang="en-US" dirty="0">
                <a:solidFill>
                  <a:schemeClr val="accent2">
                    <a:lumMod val="50000"/>
                  </a:schemeClr>
                </a:solidFill>
              </a:rPr>
              <a:t>Piloting new alternatives</a:t>
            </a:r>
          </a:p>
        </p:txBody>
      </p:sp>
      <p:sp>
        <p:nvSpPr>
          <p:cNvPr id="3" name="Content Placeholder 2">
            <a:extLst>
              <a:ext uri="{FF2B5EF4-FFF2-40B4-BE49-F238E27FC236}">
                <a16:creationId xmlns:a16="http://schemas.microsoft.com/office/drawing/2014/main" id="{B79DC0DB-4678-F24B-B15F-FB47684BE6BB}"/>
              </a:ext>
            </a:extLst>
          </p:cNvPr>
          <p:cNvSpPr>
            <a:spLocks noGrp="1"/>
          </p:cNvSpPr>
          <p:nvPr>
            <p:ph sz="half" idx="1"/>
          </p:nvPr>
        </p:nvSpPr>
        <p:spPr/>
        <p:txBody>
          <a:bodyPr>
            <a:normAutofit/>
          </a:bodyPr>
          <a:lstStyle/>
          <a:p>
            <a:r>
              <a:rPr lang="en-US" sz="2400" b="1" dirty="0"/>
              <a:t>City of Madison</a:t>
            </a:r>
          </a:p>
          <a:p>
            <a:endParaRPr lang="en-US" sz="2400" dirty="0"/>
          </a:p>
          <a:p>
            <a:r>
              <a:rPr lang="en-US" sz="2400" dirty="0"/>
              <a:t>CARES- New initiative designed to provide alternative emergency response for individuals in crisis (Community Alternative Response Emergency Services)</a:t>
            </a:r>
          </a:p>
        </p:txBody>
      </p:sp>
      <p:sp>
        <p:nvSpPr>
          <p:cNvPr id="4" name="Content Placeholder 3">
            <a:extLst>
              <a:ext uri="{FF2B5EF4-FFF2-40B4-BE49-F238E27FC236}">
                <a16:creationId xmlns:a16="http://schemas.microsoft.com/office/drawing/2014/main" id="{8FB032CD-0F40-694B-97D5-85BFE22ECAC0}"/>
              </a:ext>
            </a:extLst>
          </p:cNvPr>
          <p:cNvSpPr>
            <a:spLocks noGrp="1"/>
          </p:cNvSpPr>
          <p:nvPr>
            <p:ph sz="half" idx="2"/>
          </p:nvPr>
        </p:nvSpPr>
        <p:spPr/>
        <p:txBody>
          <a:bodyPr>
            <a:normAutofit/>
          </a:bodyPr>
          <a:lstStyle/>
          <a:p>
            <a:r>
              <a:rPr lang="en-US" sz="2400" b="1" dirty="0"/>
              <a:t>Dane  County </a:t>
            </a:r>
          </a:p>
          <a:p>
            <a:endParaRPr lang="en-US" sz="2400" dirty="0"/>
          </a:p>
          <a:p>
            <a:r>
              <a:rPr lang="en-US" sz="2400" dirty="0"/>
              <a:t>Crisis Triage Center</a:t>
            </a:r>
          </a:p>
          <a:p>
            <a:pPr marL="0" indent="0">
              <a:buNone/>
            </a:pPr>
            <a:endParaRPr lang="en-US" sz="2400" dirty="0"/>
          </a:p>
          <a:p>
            <a:r>
              <a:rPr lang="en-US" sz="2400" dirty="0"/>
              <a:t>County Exec and County Board fund 10M in 2021 budget</a:t>
            </a:r>
          </a:p>
        </p:txBody>
      </p:sp>
    </p:spTree>
    <p:extLst>
      <p:ext uri="{BB962C8B-B14F-4D97-AF65-F5344CB8AC3E}">
        <p14:creationId xmlns:p14="http://schemas.microsoft.com/office/powerpoint/2010/main" val="331850699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E15D79-6768-F749-B685-001D6EBA6397}"/>
              </a:ext>
            </a:extLst>
          </p:cNvPr>
          <p:cNvSpPr>
            <a:spLocks noGrp="1"/>
          </p:cNvSpPr>
          <p:nvPr>
            <p:ph type="title"/>
          </p:nvPr>
        </p:nvSpPr>
        <p:spPr>
          <a:xfrm>
            <a:off x="677334" y="609600"/>
            <a:ext cx="9101666" cy="1320800"/>
          </a:xfrm>
        </p:spPr>
        <p:txBody>
          <a:bodyPr>
            <a:normAutofit/>
          </a:bodyPr>
          <a:lstStyle/>
          <a:p>
            <a:r>
              <a:rPr lang="en-US" dirty="0">
                <a:solidFill>
                  <a:schemeClr val="accent2">
                    <a:lumMod val="50000"/>
                  </a:schemeClr>
                </a:solidFill>
              </a:rPr>
              <a:t>Integrating Equity into operational fabric</a:t>
            </a:r>
          </a:p>
        </p:txBody>
      </p:sp>
      <p:graphicFrame>
        <p:nvGraphicFramePr>
          <p:cNvPr id="10" name="Content Placeholder 2">
            <a:extLst>
              <a:ext uri="{FF2B5EF4-FFF2-40B4-BE49-F238E27FC236}">
                <a16:creationId xmlns:a16="http://schemas.microsoft.com/office/drawing/2014/main" id="{DD10AF00-AE36-433A-A6BE-46798CC6751F}"/>
              </a:ext>
            </a:extLst>
          </p:cNvPr>
          <p:cNvGraphicFramePr>
            <a:graphicFrameLocks noGrp="1"/>
          </p:cNvGraphicFramePr>
          <p:nvPr>
            <p:ph sz="half" idx="1"/>
            <p:extLst>
              <p:ext uri="{D42A27DB-BD31-4B8C-83A1-F6EECF244321}">
                <p14:modId xmlns:p14="http://schemas.microsoft.com/office/powerpoint/2010/main" val="2263917403"/>
              </p:ext>
            </p:extLst>
          </p:nvPr>
        </p:nvGraphicFramePr>
        <p:xfrm>
          <a:off x="795868" y="1604962"/>
          <a:ext cx="5181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Picture 5" descr="Graphical user interface, text, application&#10;&#10;Description automatically generated">
            <a:extLst>
              <a:ext uri="{FF2B5EF4-FFF2-40B4-BE49-F238E27FC236}">
                <a16:creationId xmlns:a16="http://schemas.microsoft.com/office/drawing/2014/main" id="{41727E29-69D5-D949-8CFE-04B65439CA26}"/>
              </a:ext>
            </a:extLst>
          </p:cNvPr>
          <p:cNvPicPr>
            <a:picLocks noChangeAspect="1"/>
          </p:cNvPicPr>
          <p:nvPr/>
        </p:nvPicPr>
        <p:blipFill rotWithShape="1">
          <a:blip r:embed="rId7"/>
          <a:srcRect b="1153"/>
          <a:stretch/>
        </p:blipFill>
        <p:spPr>
          <a:xfrm>
            <a:off x="6096001" y="1347543"/>
            <a:ext cx="5486400" cy="3450008"/>
          </a:xfrm>
          <a:prstGeom prst="rect">
            <a:avLst/>
          </a:prstGeom>
        </p:spPr>
      </p:pic>
      <p:pic>
        <p:nvPicPr>
          <p:cNvPr id="8" name="Picture 7" descr="Logo&#10;&#10;Description automatically generated">
            <a:extLst>
              <a:ext uri="{FF2B5EF4-FFF2-40B4-BE49-F238E27FC236}">
                <a16:creationId xmlns:a16="http://schemas.microsoft.com/office/drawing/2014/main" id="{EB9F0653-6771-A547-8E03-9108097DA1CA}"/>
              </a:ext>
            </a:extLst>
          </p:cNvPr>
          <p:cNvPicPr>
            <a:picLocks noChangeAspect="1"/>
          </p:cNvPicPr>
          <p:nvPr/>
        </p:nvPicPr>
        <p:blipFill>
          <a:blip r:embed="rId8"/>
          <a:stretch>
            <a:fillRect/>
          </a:stretch>
        </p:blipFill>
        <p:spPr>
          <a:xfrm>
            <a:off x="7997393" y="5054600"/>
            <a:ext cx="2070100" cy="1803400"/>
          </a:xfrm>
          <a:prstGeom prst="rect">
            <a:avLst/>
          </a:prstGeom>
        </p:spPr>
      </p:pic>
    </p:spTree>
    <p:extLst>
      <p:ext uri="{BB962C8B-B14F-4D97-AF65-F5344CB8AC3E}">
        <p14:creationId xmlns:p14="http://schemas.microsoft.com/office/powerpoint/2010/main" val="102232435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AAABFBB-366B-1149-964C-F72DF9F0946C}"/>
              </a:ext>
            </a:extLst>
          </p:cNvPr>
          <p:cNvSpPr>
            <a:spLocks noGrp="1"/>
          </p:cNvSpPr>
          <p:nvPr>
            <p:ph type="title"/>
          </p:nvPr>
        </p:nvSpPr>
        <p:spPr>
          <a:xfrm>
            <a:off x="838201" y="559813"/>
            <a:ext cx="2819399" cy="5577934"/>
          </a:xfrm>
        </p:spPr>
        <p:txBody>
          <a:bodyPr vert="horz" lIns="91440" tIns="45720" rIns="91440" bIns="45720" rtlCol="0" anchor="ctr">
            <a:normAutofit/>
          </a:bodyPr>
          <a:lstStyle/>
          <a:p>
            <a:r>
              <a:rPr lang="en-US" sz="4400" dirty="0">
                <a:solidFill>
                  <a:schemeClr val="accent2">
                    <a:lumMod val="50000"/>
                  </a:schemeClr>
                </a:solidFill>
              </a:rPr>
              <a:t>Data. Equity. Justice.</a:t>
            </a:r>
          </a:p>
        </p:txBody>
      </p:sp>
      <p:graphicFrame>
        <p:nvGraphicFramePr>
          <p:cNvPr id="24" name="Text Placeholder 6">
            <a:extLst>
              <a:ext uri="{FF2B5EF4-FFF2-40B4-BE49-F238E27FC236}">
                <a16:creationId xmlns:a16="http://schemas.microsoft.com/office/drawing/2014/main" id="{1B31112A-6C5F-491D-B8DE-37C8F9CF21A1}"/>
              </a:ext>
            </a:extLst>
          </p:cNvPr>
          <p:cNvGraphicFramePr/>
          <p:nvPr>
            <p:extLst>
              <p:ext uri="{D42A27DB-BD31-4B8C-83A1-F6EECF244321}">
                <p14:modId xmlns:p14="http://schemas.microsoft.com/office/powerpoint/2010/main" val="1032790996"/>
              </p:ext>
            </p:extLst>
          </p:nvPr>
        </p:nvGraphicFramePr>
        <p:xfrm>
          <a:off x="3562623" y="559813"/>
          <a:ext cx="7003777" cy="58436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3508200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a:solidFill>
                  <a:schemeClr val="accent2">
                    <a:lumMod val="50000"/>
                  </a:schemeClr>
                </a:solidFill>
              </a:rPr>
              <a:t>DISCLAIMER</a:t>
            </a:r>
          </a:p>
        </p:txBody>
      </p:sp>
      <p:sp>
        <p:nvSpPr>
          <p:cNvPr id="3" name="Content Placeholder 2"/>
          <p:cNvSpPr>
            <a:spLocks noGrp="1"/>
          </p:cNvSpPr>
          <p:nvPr>
            <p:ph idx="1"/>
          </p:nvPr>
        </p:nvSpPr>
        <p:spPr/>
        <p:txBody>
          <a:bodyPr>
            <a:normAutofit/>
          </a:bodyPr>
          <a:lstStyle/>
          <a:p>
            <a:r>
              <a:rPr lang="en-US" sz="2400" dirty="0"/>
              <a:t>This webinar was developed [in part] under contract number HHSS283201200021I/HHS28342003T</a:t>
            </a:r>
            <a:r>
              <a:rPr lang="en-US" sz="2400" b="1" dirty="0"/>
              <a:t> </a:t>
            </a:r>
            <a:r>
              <a:rPr lang="en-US" sz="2400" dirty="0"/>
              <a:t>from the Substance Abuse and Mental Health Services Administration (SAMHSA), U.S. Department of Health and Human Services (HHS). The views, policies and opinions expressed are those of the authors and do not necessarily reflect those of SAMHSA or HHS.</a:t>
            </a:r>
          </a:p>
        </p:txBody>
      </p:sp>
    </p:spTree>
    <p:extLst>
      <p:ext uri="{BB962C8B-B14F-4D97-AF65-F5344CB8AC3E}">
        <p14:creationId xmlns:p14="http://schemas.microsoft.com/office/powerpoint/2010/main" val="93486814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3D black question marks with one yellow question mark">
            <a:extLst>
              <a:ext uri="{FF2B5EF4-FFF2-40B4-BE49-F238E27FC236}">
                <a16:creationId xmlns:a16="http://schemas.microsoft.com/office/drawing/2014/main" id="{A86026ED-9283-D64E-9760-8625CCA032E9}"/>
              </a:ext>
            </a:extLst>
          </p:cNvPr>
          <p:cNvPicPr>
            <a:picLocks noChangeAspect="1"/>
          </p:cNvPicPr>
          <p:nvPr/>
        </p:nvPicPr>
        <p:blipFill rotWithShape="1">
          <a:blip r:embed="rId2">
            <a:alphaModFix amt="70000"/>
          </a:blip>
          <a:srcRect l="29004" r="6110"/>
          <a:stretch/>
        </p:blipFill>
        <p:spPr>
          <a:xfrm>
            <a:off x="20" y="1376"/>
            <a:ext cx="12188932" cy="6856624"/>
          </a:xfrm>
          <a:prstGeom prst="rect">
            <a:avLst/>
          </a:prstGeom>
        </p:spPr>
      </p:pic>
      <p:sp>
        <p:nvSpPr>
          <p:cNvPr id="5" name="Title 4">
            <a:extLst>
              <a:ext uri="{FF2B5EF4-FFF2-40B4-BE49-F238E27FC236}">
                <a16:creationId xmlns:a16="http://schemas.microsoft.com/office/drawing/2014/main" id="{003F817B-63A1-2C44-8942-4621787348AA}"/>
              </a:ext>
            </a:extLst>
          </p:cNvPr>
          <p:cNvSpPr>
            <a:spLocks noGrp="1"/>
          </p:cNvSpPr>
          <p:nvPr>
            <p:ph type="ctrTitle"/>
          </p:nvPr>
        </p:nvSpPr>
        <p:spPr>
          <a:xfrm>
            <a:off x="838200" y="740211"/>
            <a:ext cx="7530685" cy="3163864"/>
          </a:xfrm>
        </p:spPr>
        <p:txBody>
          <a:bodyPr>
            <a:normAutofit/>
          </a:bodyPr>
          <a:lstStyle/>
          <a:p>
            <a:pPr algn="l"/>
            <a:r>
              <a:rPr lang="en-US" sz="5200" b="1" dirty="0">
                <a:solidFill>
                  <a:srgbClr val="FFFFFF"/>
                </a:solidFill>
              </a:rPr>
              <a:t>Questions?  </a:t>
            </a:r>
          </a:p>
        </p:txBody>
      </p:sp>
      <p:sp>
        <p:nvSpPr>
          <p:cNvPr id="6" name="Subtitle 5">
            <a:extLst>
              <a:ext uri="{FF2B5EF4-FFF2-40B4-BE49-F238E27FC236}">
                <a16:creationId xmlns:a16="http://schemas.microsoft.com/office/drawing/2014/main" id="{FCFB7FD0-6B97-9F46-AC17-11C7A6AE61C3}"/>
              </a:ext>
            </a:extLst>
          </p:cNvPr>
          <p:cNvSpPr>
            <a:spLocks noGrp="1"/>
          </p:cNvSpPr>
          <p:nvPr>
            <p:ph type="subTitle" idx="1"/>
          </p:nvPr>
        </p:nvSpPr>
        <p:spPr>
          <a:xfrm>
            <a:off x="838200" y="4642910"/>
            <a:ext cx="7583133" cy="1279124"/>
          </a:xfrm>
        </p:spPr>
        <p:txBody>
          <a:bodyPr>
            <a:normAutofit/>
          </a:bodyPr>
          <a:lstStyle/>
          <a:p>
            <a:pPr algn="l"/>
            <a:r>
              <a:rPr lang="en-US" sz="2800" b="1" dirty="0">
                <a:solidFill>
                  <a:srgbClr val="FFFFFF"/>
                </a:solidFill>
              </a:rPr>
              <a:t>Colleen Clark-Bernhardt</a:t>
            </a:r>
          </a:p>
          <a:p>
            <a:pPr algn="l"/>
            <a:r>
              <a:rPr lang="en-US" sz="2800" b="1" dirty="0">
                <a:solidFill>
                  <a:srgbClr val="FFFFFF"/>
                </a:solidFill>
              </a:rPr>
              <a:t>Clark.colleen@countyofdane.com</a:t>
            </a:r>
          </a:p>
        </p:txBody>
      </p:sp>
    </p:spTree>
    <p:extLst>
      <p:ext uri="{BB962C8B-B14F-4D97-AF65-F5344CB8AC3E}">
        <p14:creationId xmlns:p14="http://schemas.microsoft.com/office/powerpoint/2010/main" val="411022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500"/>
                                  </p:stCondLst>
                                  <p:iterate>
                                    <p:tmPct val="10000"/>
                                  </p:iterate>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700"/>
                                        <p:tgtEl>
                                          <p:spTgt spid="6">
                                            <p:txEl>
                                              <p:pRg st="0" end="0"/>
                                            </p:txEl>
                                          </p:spTgt>
                                        </p:tgtEl>
                                      </p:cBhvr>
                                    </p:animEffect>
                                  </p:childTnLst>
                                </p:cTn>
                              </p:par>
                              <p:par>
                                <p:cTn id="8" presetID="10" presetClass="entr" presetSubtype="0" fill="hold" grpId="0" nodeType="withEffect">
                                  <p:stCondLst>
                                    <p:cond delay="1000"/>
                                  </p:stCondLst>
                                  <p:iterate>
                                    <p:tmPct val="10000"/>
                                  </p:iterate>
                                  <p:childTnLst>
                                    <p:set>
                                      <p:cBhvr>
                                        <p:cTn id="9" dur="1" fill="hold">
                                          <p:stCondLst>
                                            <p:cond delay="0"/>
                                          </p:stCondLst>
                                        </p:cTn>
                                        <p:tgtEl>
                                          <p:spTgt spid="5"/>
                                        </p:tgtEl>
                                        <p:attrNameLst>
                                          <p:attrName>style.visibility</p:attrName>
                                        </p:attrNameLst>
                                      </p:cBhvr>
                                      <p:to>
                                        <p:strVal val="visible"/>
                                      </p:to>
                                    </p:set>
                                    <p:animEffect transition="in" filter="fade">
                                      <p:cBhvr>
                                        <p:cTn id="10" dur="7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1500"/>
                                  </p:stCondLst>
                                  <p:iterate>
                                    <p:tmPct val="10000"/>
                                  </p:iterate>
                                  <p:childTnLst>
                                    <p:set>
                                      <p:cBhvr>
                                        <p:cTn id="14" dur="1" fill="hold">
                                          <p:stCondLst>
                                            <p:cond delay="0"/>
                                          </p:stCondLst>
                                        </p:cTn>
                                        <p:tgtEl>
                                          <p:spTgt spid="6">
                                            <p:txEl>
                                              <p:pRg st="1" end="1"/>
                                            </p:txEl>
                                          </p:spTgt>
                                        </p:tgtEl>
                                        <p:attrNameLst>
                                          <p:attrName>style.visibility</p:attrName>
                                        </p:attrNameLst>
                                      </p:cBhvr>
                                      <p:to>
                                        <p:strVal val="visible"/>
                                      </p:to>
                                    </p:set>
                                    <p:animEffect transition="in" filter="fade">
                                      <p:cBhvr>
                                        <p:cTn id="15" dur="7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Crisis Services in Wisconsin</a:t>
            </a:r>
          </a:p>
        </p:txBody>
      </p:sp>
      <p:sp>
        <p:nvSpPr>
          <p:cNvPr id="7" name="Text Placeholder 6"/>
          <p:cNvSpPr>
            <a:spLocks noGrp="1"/>
          </p:cNvSpPr>
          <p:nvPr>
            <p:ph type="body" sz="quarter" idx="10"/>
          </p:nvPr>
        </p:nvSpPr>
        <p:spPr/>
        <p:txBody>
          <a:bodyPr/>
          <a:lstStyle/>
          <a:p>
            <a:r>
              <a:rPr lang="en-US" dirty="0"/>
              <a:t>Brad Munger</a:t>
            </a:r>
          </a:p>
          <a:p>
            <a:r>
              <a:rPr lang="en-US" dirty="0"/>
              <a:t>Program and Policy Analyst-Advanced</a:t>
            </a:r>
          </a:p>
        </p:txBody>
      </p:sp>
    </p:spTree>
    <p:extLst>
      <p:ext uri="{BB962C8B-B14F-4D97-AF65-F5344CB8AC3E}">
        <p14:creationId xmlns:p14="http://schemas.microsoft.com/office/powerpoint/2010/main" val="203957889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800" y="213837"/>
            <a:ext cx="8229600" cy="807720"/>
          </a:xfrm>
        </p:spPr>
        <p:txBody>
          <a:bodyPr/>
          <a:lstStyle/>
          <a:p>
            <a:r>
              <a:rPr lang="en-US" dirty="0">
                <a:solidFill>
                  <a:schemeClr val="accent2">
                    <a:lumMod val="50000"/>
                  </a:schemeClr>
                </a:solidFill>
              </a:rPr>
              <a:t>Wisconsin</a:t>
            </a:r>
          </a:p>
        </p:txBody>
      </p:sp>
      <p:sp>
        <p:nvSpPr>
          <p:cNvPr id="3" name="Slide Number Placeholder 2"/>
          <p:cNvSpPr>
            <a:spLocks noGrp="1"/>
          </p:cNvSpPr>
          <p:nvPr>
            <p:ph type="sldNum" sz="quarter" idx="10"/>
          </p:nvPr>
        </p:nvSpPr>
        <p:spPr/>
        <p:txBody>
          <a:bodyPr/>
          <a:lstStyle/>
          <a:p>
            <a:fld id="{A43C80DB-1E10-4B42-A90C-FD4E89BD3390}" type="slidenum">
              <a:rPr lang="en-US" smtClean="0"/>
              <a:pPr/>
              <a:t>22</a:t>
            </a:fld>
            <a:endParaRPr lang="en-US"/>
          </a:p>
        </p:txBody>
      </p:sp>
      <p:pic>
        <p:nvPicPr>
          <p:cNvPr id="13" name="Picture 12" descr="Map&#10;&#10;Description automatically generated">
            <a:extLst>
              <a:ext uri="{FF2B5EF4-FFF2-40B4-BE49-F238E27FC236}">
                <a16:creationId xmlns:a16="http://schemas.microsoft.com/office/drawing/2014/main" id="{BEA06FD2-8BED-4A99-819B-37CCC5F5A0F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07000" y="1021557"/>
            <a:ext cx="5295782" cy="4744243"/>
          </a:xfrm>
          <a:prstGeom prst="rect">
            <a:avLst/>
          </a:prstGeom>
        </p:spPr>
      </p:pic>
      <p:sp>
        <p:nvSpPr>
          <p:cNvPr id="4" name="Content Placeholder 3"/>
          <p:cNvSpPr>
            <a:spLocks noGrp="1"/>
          </p:cNvSpPr>
          <p:nvPr>
            <p:ph sz="quarter" idx="11"/>
          </p:nvPr>
        </p:nvSpPr>
        <p:spPr>
          <a:xfrm>
            <a:off x="584884" y="1021557"/>
            <a:ext cx="4124632" cy="5486400"/>
          </a:xfrm>
        </p:spPr>
        <p:txBody>
          <a:bodyPr>
            <a:noAutofit/>
          </a:bodyPr>
          <a:lstStyle/>
          <a:p>
            <a:r>
              <a:rPr lang="en-US" sz="2000" dirty="0">
                <a:latin typeface="Tahoma" panose="020B0604030504040204" pitchFamily="34" charset="0"/>
                <a:ea typeface="Tahoma" panose="020B0604030504040204" pitchFamily="34" charset="0"/>
                <a:cs typeface="Tahoma" panose="020B0604030504040204" pitchFamily="34" charset="0"/>
              </a:rPr>
              <a:t>Population: 5,893,718 in 2020 – 3.6 percent growth since 2010</a:t>
            </a:r>
          </a:p>
          <a:p>
            <a:r>
              <a:rPr lang="en-US" sz="2000" dirty="0">
                <a:latin typeface="Tahoma" panose="020B0604030504040204" pitchFamily="34" charset="0"/>
                <a:ea typeface="Tahoma" panose="020B0604030504040204" pitchFamily="34" charset="0"/>
                <a:cs typeface="Tahoma" panose="020B0604030504040204" pitchFamily="34" charset="0"/>
              </a:rPr>
              <a:t>Home rule state, county-based system</a:t>
            </a:r>
          </a:p>
          <a:p>
            <a:r>
              <a:rPr lang="en-US" sz="2000" dirty="0">
                <a:latin typeface="Tahoma" panose="020B0604030504040204" pitchFamily="34" charset="0"/>
                <a:ea typeface="Tahoma" panose="020B0604030504040204" pitchFamily="34" charset="0"/>
                <a:cs typeface="Tahoma" panose="020B0604030504040204" pitchFamily="34" charset="0"/>
              </a:rPr>
              <a:t>72 counties: 46 rural,</a:t>
            </a:r>
            <a:br>
              <a:rPr lang="en-US" sz="2000" dirty="0">
                <a:latin typeface="Tahoma" panose="020B0604030504040204" pitchFamily="34" charset="0"/>
                <a:ea typeface="Tahoma" panose="020B0604030504040204" pitchFamily="34" charset="0"/>
                <a:cs typeface="Tahoma" panose="020B0604030504040204" pitchFamily="34" charset="0"/>
              </a:rPr>
            </a:br>
            <a:r>
              <a:rPr lang="en-US" sz="2000" dirty="0">
                <a:latin typeface="Tahoma" panose="020B0604030504040204" pitchFamily="34" charset="0"/>
                <a:ea typeface="Tahoma" panose="020B0604030504040204" pitchFamily="34" charset="0"/>
                <a:cs typeface="Tahoma" panose="020B0604030504040204" pitchFamily="34" charset="0"/>
              </a:rPr>
              <a:t>26 urban </a:t>
            </a:r>
          </a:p>
          <a:p>
            <a:r>
              <a:rPr lang="en-US" sz="2000" dirty="0">
                <a:latin typeface="Tahoma" panose="020B0604030504040204" pitchFamily="34" charset="0"/>
                <a:ea typeface="Tahoma" panose="020B0604030504040204" pitchFamily="34" charset="0"/>
                <a:cs typeface="Tahoma" panose="020B0604030504040204" pitchFamily="34" charset="0"/>
              </a:rPr>
              <a:t>Largest urban areas:</a:t>
            </a:r>
          </a:p>
          <a:p>
            <a:pPr lvl="1"/>
            <a:r>
              <a:rPr lang="en-US" sz="2000" dirty="0">
                <a:latin typeface="Tahoma" panose="020B0604030504040204" pitchFamily="34" charset="0"/>
                <a:ea typeface="Tahoma" panose="020B0604030504040204" pitchFamily="34" charset="0"/>
                <a:cs typeface="Tahoma" panose="020B0604030504040204" pitchFamily="34" charset="0"/>
              </a:rPr>
              <a:t>Milwaukee County 939,489</a:t>
            </a:r>
          </a:p>
          <a:p>
            <a:pPr lvl="1"/>
            <a:r>
              <a:rPr lang="en-US" sz="2000" dirty="0">
                <a:latin typeface="Tahoma" panose="020B0604030504040204" pitchFamily="34" charset="0"/>
                <a:ea typeface="Tahoma" panose="020B0604030504040204" pitchFamily="34" charset="0"/>
                <a:cs typeface="Tahoma" panose="020B0604030504040204" pitchFamily="34" charset="0"/>
              </a:rPr>
              <a:t>Dane County (State Capital, Madison) 561,504</a:t>
            </a:r>
          </a:p>
          <a:p>
            <a:pPr lvl="1"/>
            <a:r>
              <a:rPr lang="en-US" sz="2000" dirty="0">
                <a:latin typeface="Tahoma" panose="020B0604030504040204" pitchFamily="34" charset="0"/>
                <a:ea typeface="Tahoma" panose="020B0604030504040204" pitchFamily="34" charset="0"/>
                <a:cs typeface="Tahoma" panose="020B0604030504040204" pitchFamily="34" charset="0"/>
              </a:rPr>
              <a:t>Waukesha (adjacent to Milwaukee) 406,978</a:t>
            </a:r>
          </a:p>
          <a:p>
            <a:pPr lvl="1"/>
            <a:r>
              <a:rPr lang="en-US" sz="2000" dirty="0">
                <a:latin typeface="Tahoma" panose="020B0604030504040204" pitchFamily="34" charset="0"/>
                <a:ea typeface="Tahoma" panose="020B0604030504040204" pitchFamily="34" charset="0"/>
                <a:cs typeface="Tahoma" panose="020B0604030504040204" pitchFamily="34" charset="0"/>
              </a:rPr>
              <a:t>Brown County (Green Bay) 268,740</a:t>
            </a:r>
          </a:p>
          <a:p>
            <a:endParaRPr lang="en-US" dirty="0"/>
          </a:p>
        </p:txBody>
      </p:sp>
    </p:spTree>
    <p:extLst>
      <p:ext uri="{BB962C8B-B14F-4D97-AF65-F5344CB8AC3E}">
        <p14:creationId xmlns:p14="http://schemas.microsoft.com/office/powerpoint/2010/main" val="20838541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27666" y="609600"/>
            <a:ext cx="8596668" cy="1320800"/>
          </a:xfrm>
        </p:spPr>
        <p:txBody>
          <a:bodyPr>
            <a:normAutofit/>
          </a:bodyPr>
          <a:lstStyle/>
          <a:p>
            <a:r>
              <a:rPr lang="en-US" sz="4000" dirty="0">
                <a:solidFill>
                  <a:schemeClr val="accent2">
                    <a:lumMod val="50000"/>
                  </a:schemeClr>
                </a:solidFill>
              </a:rPr>
              <a:t>Wisconsin</a:t>
            </a:r>
          </a:p>
        </p:txBody>
      </p:sp>
      <p:sp>
        <p:nvSpPr>
          <p:cNvPr id="3" name="Slide Number Placeholder 2"/>
          <p:cNvSpPr>
            <a:spLocks noGrp="1"/>
          </p:cNvSpPr>
          <p:nvPr>
            <p:ph type="sldNum" sz="quarter" idx="10"/>
          </p:nvPr>
        </p:nvSpPr>
        <p:spPr/>
        <p:txBody>
          <a:bodyPr/>
          <a:lstStyle/>
          <a:p>
            <a:fld id="{A43C80DB-1E10-4B42-A90C-FD4E89BD3390}" type="slidenum">
              <a:rPr lang="en-US" smtClean="0"/>
              <a:pPr/>
              <a:t>23</a:t>
            </a:fld>
            <a:endParaRPr lang="en-US"/>
          </a:p>
        </p:txBody>
      </p:sp>
      <p:sp>
        <p:nvSpPr>
          <p:cNvPr id="4" name="Content Placeholder 3"/>
          <p:cNvSpPr>
            <a:spLocks noGrp="1"/>
          </p:cNvSpPr>
          <p:nvPr>
            <p:ph sz="quarter" idx="11"/>
          </p:nvPr>
        </p:nvSpPr>
        <p:spPr>
          <a:xfrm>
            <a:off x="815802" y="1371600"/>
            <a:ext cx="8458200" cy="5486400"/>
          </a:xfrm>
        </p:spPr>
        <p:txBody>
          <a:bodyPr>
            <a:normAutofit/>
          </a:bodyPr>
          <a:lstStyle/>
          <a:p>
            <a:pPr marL="0" indent="0">
              <a:buNone/>
            </a:pPr>
            <a:r>
              <a:rPr lang="en-US" sz="2800" dirty="0">
                <a:latin typeface="Tahoma" panose="020B0604030504040204" pitchFamily="34" charset="0"/>
                <a:ea typeface="Tahoma" panose="020B0604030504040204" pitchFamily="34" charset="0"/>
                <a:cs typeface="Tahoma" panose="020B0604030504040204" pitchFamily="34" charset="0"/>
              </a:rPr>
              <a:t>Two state institutes for mental disease</a:t>
            </a:r>
            <a:endParaRPr lang="en-US" sz="2800" dirty="0"/>
          </a:p>
        </p:txBody>
      </p:sp>
      <p:pic>
        <p:nvPicPr>
          <p:cNvPr id="4100" name="Picture 4" descr="Wisconsin Outline Maps – State Cartographer&amp;amp;#39;s Office – UW–Madison">
            <a:extLst>
              <a:ext uri="{FF2B5EF4-FFF2-40B4-BE49-F238E27FC236}">
                <a16:creationId xmlns:a16="http://schemas.microsoft.com/office/drawing/2014/main" id="{6224A6D9-9338-48DA-9BE6-69DFAD15A5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30500" y="1930400"/>
            <a:ext cx="4191000" cy="449386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4DBFB247-A1D0-44A9-A568-C275F54444C7}"/>
              </a:ext>
            </a:extLst>
          </p:cNvPr>
          <p:cNvSpPr txBox="1"/>
          <p:nvPr/>
        </p:nvSpPr>
        <p:spPr>
          <a:xfrm>
            <a:off x="5397500" y="4657392"/>
            <a:ext cx="533400" cy="415498"/>
          </a:xfrm>
          <a:prstGeom prst="rect">
            <a:avLst/>
          </a:prstGeom>
          <a:solidFill>
            <a:schemeClr val="bg1">
              <a:lumMod val="95000"/>
            </a:schemeClr>
          </a:solidFill>
        </p:spPr>
        <p:txBody>
          <a:bodyPr wrap="square" rtlCol="0">
            <a:spAutoFit/>
          </a:bodyPr>
          <a:lstStyle/>
          <a:p>
            <a:r>
              <a:rPr lang="en-US" sz="1050" b="1" dirty="0"/>
              <a:t>State IMD</a:t>
            </a:r>
          </a:p>
        </p:txBody>
      </p:sp>
      <p:sp>
        <p:nvSpPr>
          <p:cNvPr id="10" name="TextBox 9">
            <a:extLst>
              <a:ext uri="{FF2B5EF4-FFF2-40B4-BE49-F238E27FC236}">
                <a16:creationId xmlns:a16="http://schemas.microsoft.com/office/drawing/2014/main" id="{E06DECE4-A72B-48C9-AB0E-967E524D298C}"/>
              </a:ext>
            </a:extLst>
          </p:cNvPr>
          <p:cNvSpPr txBox="1"/>
          <p:nvPr/>
        </p:nvSpPr>
        <p:spPr>
          <a:xfrm>
            <a:off x="4871474" y="5613494"/>
            <a:ext cx="533400" cy="415498"/>
          </a:xfrm>
          <a:prstGeom prst="rect">
            <a:avLst/>
          </a:prstGeom>
          <a:solidFill>
            <a:schemeClr val="bg1">
              <a:lumMod val="95000"/>
            </a:schemeClr>
          </a:solidFill>
        </p:spPr>
        <p:txBody>
          <a:bodyPr wrap="square" rtlCol="0">
            <a:spAutoFit/>
          </a:bodyPr>
          <a:lstStyle/>
          <a:p>
            <a:r>
              <a:rPr lang="en-US" sz="1050" b="1" dirty="0"/>
              <a:t>State IMD</a:t>
            </a:r>
          </a:p>
        </p:txBody>
      </p:sp>
    </p:spTree>
    <p:extLst>
      <p:ext uri="{BB962C8B-B14F-4D97-AF65-F5344CB8AC3E}">
        <p14:creationId xmlns:p14="http://schemas.microsoft.com/office/powerpoint/2010/main" val="200162409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rPr>
              <a:t>Race and ethnicity</a:t>
            </a:r>
          </a:p>
        </p:txBody>
      </p:sp>
      <p:sp>
        <p:nvSpPr>
          <p:cNvPr id="3" name="Slide Number Placeholder 2"/>
          <p:cNvSpPr>
            <a:spLocks noGrp="1"/>
          </p:cNvSpPr>
          <p:nvPr>
            <p:ph type="sldNum" sz="quarter" idx="10"/>
          </p:nvPr>
        </p:nvSpPr>
        <p:spPr/>
        <p:txBody>
          <a:bodyPr/>
          <a:lstStyle/>
          <a:p>
            <a:fld id="{A43C80DB-1E10-4B42-A90C-FD4E89BD3390}" type="slidenum">
              <a:rPr lang="en-US" smtClean="0"/>
              <a:pPr/>
              <a:t>24</a:t>
            </a:fld>
            <a:endParaRPr lang="en-US"/>
          </a:p>
        </p:txBody>
      </p:sp>
      <p:graphicFrame>
        <p:nvGraphicFramePr>
          <p:cNvPr id="5" name="Chart 4">
            <a:extLst>
              <a:ext uri="{FF2B5EF4-FFF2-40B4-BE49-F238E27FC236}">
                <a16:creationId xmlns:a16="http://schemas.microsoft.com/office/drawing/2014/main" id="{812257AE-F4AF-4F5E-ACE7-BF81EFA4D151}"/>
              </a:ext>
            </a:extLst>
          </p:cNvPr>
          <p:cNvGraphicFramePr>
            <a:graphicFrameLocks noGrp="1"/>
          </p:cNvGraphicFramePr>
          <p:nvPr>
            <p:extLst>
              <p:ext uri="{D42A27DB-BD31-4B8C-83A1-F6EECF244321}">
                <p14:modId xmlns:p14="http://schemas.microsoft.com/office/powerpoint/2010/main" val="1024877072"/>
              </p:ext>
            </p:extLst>
          </p:nvPr>
        </p:nvGraphicFramePr>
        <p:xfrm>
          <a:off x="2336800" y="1282701"/>
          <a:ext cx="6921500" cy="525993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8586612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Map&#10;&#10;Description automatically generated">
            <a:extLst>
              <a:ext uri="{FF2B5EF4-FFF2-40B4-BE49-F238E27FC236}">
                <a16:creationId xmlns:a16="http://schemas.microsoft.com/office/drawing/2014/main" id="{03C4F60C-0823-484F-BC63-4B3CA9FF3D5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19768" y="1270000"/>
            <a:ext cx="6605232" cy="5537152"/>
          </a:xfrm>
          <a:prstGeom prst="rect">
            <a:avLst/>
          </a:prstGeom>
        </p:spPr>
      </p:pic>
      <p:sp>
        <p:nvSpPr>
          <p:cNvPr id="2" name="Title 1">
            <a:extLst>
              <a:ext uri="{FF2B5EF4-FFF2-40B4-BE49-F238E27FC236}">
                <a16:creationId xmlns:a16="http://schemas.microsoft.com/office/drawing/2014/main" id="{C9A5FAB6-A0F5-4EBE-B7D6-0DB211F04F7C}"/>
              </a:ext>
            </a:extLst>
          </p:cNvPr>
          <p:cNvSpPr>
            <a:spLocks noGrp="1"/>
          </p:cNvSpPr>
          <p:nvPr>
            <p:ph type="title"/>
          </p:nvPr>
        </p:nvSpPr>
        <p:spPr/>
        <p:txBody>
          <a:bodyPr/>
          <a:lstStyle/>
          <a:p>
            <a:r>
              <a:rPr lang="en-US" dirty="0">
                <a:solidFill>
                  <a:schemeClr val="accent2">
                    <a:lumMod val="50000"/>
                  </a:schemeClr>
                </a:solidFill>
              </a:rPr>
              <a:t>Native American tribes</a:t>
            </a:r>
          </a:p>
        </p:txBody>
      </p:sp>
      <p:sp>
        <p:nvSpPr>
          <p:cNvPr id="3" name="Slide Number Placeholder 2">
            <a:extLst>
              <a:ext uri="{FF2B5EF4-FFF2-40B4-BE49-F238E27FC236}">
                <a16:creationId xmlns:a16="http://schemas.microsoft.com/office/drawing/2014/main" id="{4C506DB1-05EE-44ED-9FA0-45179E47F99A}"/>
              </a:ext>
            </a:extLst>
          </p:cNvPr>
          <p:cNvSpPr>
            <a:spLocks noGrp="1"/>
          </p:cNvSpPr>
          <p:nvPr>
            <p:ph type="sldNum" sz="quarter" idx="10"/>
          </p:nvPr>
        </p:nvSpPr>
        <p:spPr/>
        <p:txBody>
          <a:bodyPr/>
          <a:lstStyle/>
          <a:p>
            <a:fld id="{A43C80DB-1E10-4B42-A90C-FD4E89BD3390}" type="slidenum">
              <a:rPr lang="en-US" smtClean="0"/>
              <a:pPr/>
              <a:t>25</a:t>
            </a:fld>
            <a:endParaRPr lang="en-US"/>
          </a:p>
        </p:txBody>
      </p:sp>
      <p:sp>
        <p:nvSpPr>
          <p:cNvPr id="7" name="Content Placeholder 3">
            <a:extLst>
              <a:ext uri="{FF2B5EF4-FFF2-40B4-BE49-F238E27FC236}">
                <a16:creationId xmlns:a16="http://schemas.microsoft.com/office/drawing/2014/main" id="{4DB1941D-8E5D-4FFA-8C53-26ACD0C76B71}"/>
              </a:ext>
            </a:extLst>
          </p:cNvPr>
          <p:cNvSpPr txBox="1">
            <a:spLocks/>
          </p:cNvSpPr>
          <p:nvPr/>
        </p:nvSpPr>
        <p:spPr>
          <a:xfrm>
            <a:off x="952500" y="1394938"/>
            <a:ext cx="3048000" cy="4646424"/>
          </a:xfrm>
          <a:prstGeom prst="rect">
            <a:avLst/>
          </a:prstGeom>
        </p:spPr>
        <p:txBody>
          <a:bodyPr vert="horz" lIns="91440" tIns="45720" rIns="91440" bIns="45720" rtlCol="0">
            <a:normAutofit/>
          </a:bodyPr>
          <a:lstStyle>
            <a:lvl1pPr marL="233363" indent="-233363" algn="l" defTabSz="914400" rtl="0" eaLnBrk="1" latinLnBrk="0" hangingPunct="1">
              <a:spcBef>
                <a:spcPts val="300"/>
              </a:spcBef>
              <a:buClr>
                <a:srgbClr val="4F7E87"/>
              </a:buClr>
              <a:buSzPct val="100000"/>
              <a:buFont typeface="Wingdings" panose="05000000000000000000" pitchFamily="2" charset="2"/>
              <a:buChar char="§"/>
              <a:tabLst/>
              <a:defRPr sz="3000" kern="1200">
                <a:solidFill>
                  <a:schemeClr val="tx1"/>
                </a:solidFill>
                <a:latin typeface="+mn-lt"/>
                <a:ea typeface="+mn-ea"/>
                <a:cs typeface="+mn-cs"/>
              </a:defRPr>
            </a:lvl1pPr>
            <a:lvl2pPr marL="457200" indent="-227013" algn="l" defTabSz="914400" rtl="0" eaLnBrk="1" latinLnBrk="0" hangingPunct="1">
              <a:spcBef>
                <a:spcPts val="300"/>
              </a:spcBef>
              <a:buClr>
                <a:srgbClr val="4F7E87"/>
              </a:buClr>
              <a:buSzPct val="100000"/>
              <a:buFont typeface="Arial" panose="020B0604020202020204" pitchFamily="34" charset="0"/>
              <a:buChar char="•"/>
              <a:defRPr sz="2800" kern="1200">
                <a:solidFill>
                  <a:schemeClr val="tx1"/>
                </a:solidFill>
                <a:latin typeface="+mn-lt"/>
                <a:ea typeface="+mn-ea"/>
                <a:cs typeface="+mn-cs"/>
              </a:defRPr>
            </a:lvl2pPr>
            <a:lvl3pPr marL="685800" indent="-228600" algn="l" defTabSz="914400" rtl="0" eaLnBrk="1" latinLnBrk="0" hangingPunct="1">
              <a:spcBef>
                <a:spcPts val="300"/>
              </a:spcBef>
              <a:buClr>
                <a:srgbClr val="4F7E87"/>
              </a:buClr>
              <a:buSzPct val="85000"/>
              <a:buFont typeface="Arial" panose="020B0604020202020204" pitchFamily="34" charset="0"/>
              <a:buChar char="♦"/>
              <a:defRPr sz="2400" kern="1200">
                <a:solidFill>
                  <a:schemeClr val="tx1"/>
                </a:solidFill>
                <a:latin typeface="+mn-lt"/>
                <a:ea typeface="+mn-ea"/>
                <a:cs typeface="+mn-cs"/>
              </a:defRPr>
            </a:lvl3pPr>
            <a:lvl4pPr marL="919163" indent="-228600" algn="l" defTabSz="914400" rtl="0" eaLnBrk="1" latinLnBrk="0" hangingPunct="1">
              <a:spcBef>
                <a:spcPts val="300"/>
              </a:spcBef>
              <a:buClr>
                <a:srgbClr val="4F7E87"/>
              </a:buClr>
              <a:buSzPct val="85000"/>
              <a:buFont typeface="Arial" panose="020B0604020202020204" pitchFamily="34" charset="0"/>
              <a:buChar char="–"/>
              <a:defRPr sz="2200" kern="1200">
                <a:solidFill>
                  <a:schemeClr val="tx1"/>
                </a:solidFill>
                <a:latin typeface="+mn-lt"/>
                <a:ea typeface="+mn-ea"/>
                <a:cs typeface="+mn-cs"/>
              </a:defRPr>
            </a:lvl4pPr>
            <a:lvl5pPr marL="1143000" indent="-228600" algn="l" defTabSz="914400" rtl="0" eaLnBrk="1" latinLnBrk="0" hangingPunct="1">
              <a:spcBef>
                <a:spcPts val="300"/>
              </a:spcBef>
              <a:buClr>
                <a:srgbClr val="4F7E87"/>
              </a:buClr>
              <a:buSzPct val="85000"/>
              <a:buFont typeface="Courier New" panose="02070309020205020404" pitchFamily="49" charset="0"/>
              <a:buChar char="o"/>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2400" dirty="0">
                <a:latin typeface="Tahoma" panose="020B0604030504040204" pitchFamily="34" charset="0"/>
                <a:ea typeface="Tahoma" panose="020B0604030504040204" pitchFamily="34" charset="0"/>
                <a:cs typeface="Tahoma" panose="020B0604030504040204" pitchFamily="34" charset="0"/>
              </a:rPr>
              <a:t>11 federally recognized Native American tribes in Wisconsin</a:t>
            </a:r>
          </a:p>
          <a:p>
            <a:pPr marL="0" indent="0">
              <a:buNone/>
            </a:pPr>
            <a:endParaRPr 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731758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a:hlinkClick r:id="" action="ppaction://ole?verb=0"/>
            <a:extLst>
              <a:ext uri="{FF2B5EF4-FFF2-40B4-BE49-F238E27FC236}">
                <a16:creationId xmlns:a16="http://schemas.microsoft.com/office/drawing/2014/main" id="{E3D7CA70-6824-41FE-B40E-D9D3464BF93F}"/>
              </a:ext>
            </a:extLst>
          </p:cNvPr>
          <p:cNvGraphicFramePr>
            <a:graphicFrameLocks noChangeAspect="1"/>
          </p:cNvGraphicFramePr>
          <p:nvPr>
            <p:extLst>
              <p:ext uri="{D42A27DB-BD31-4B8C-83A1-F6EECF244321}">
                <p14:modId xmlns:p14="http://schemas.microsoft.com/office/powerpoint/2010/main" val="4165203183"/>
              </p:ext>
            </p:extLst>
          </p:nvPr>
        </p:nvGraphicFramePr>
        <p:xfrm>
          <a:off x="5427729" y="860614"/>
          <a:ext cx="4338572" cy="5661084"/>
        </p:xfrm>
        <a:graphic>
          <a:graphicData uri="http://schemas.openxmlformats.org/presentationml/2006/ole">
            <mc:AlternateContent xmlns:mc="http://schemas.openxmlformats.org/markup-compatibility/2006">
              <mc:Choice xmlns:v="urn:schemas-microsoft-com:vml" Requires="v">
                <p:oleObj spid="_x0000_s1025" name="Presentation" r:id="rId3" imgW="3749312" imgH="4892276" progId="PowerPoint.Show.8">
                  <p:embed/>
                </p:oleObj>
              </mc:Choice>
              <mc:Fallback>
                <p:oleObj name="Presentation" r:id="rId3" imgW="3749312" imgH="4892276" progId="PowerPoint.Show.8">
                  <p:embed/>
                  <p:pic>
                    <p:nvPicPr>
                      <p:cNvPr id="5" name="Object 4">
                        <a:hlinkClick r:id="" action="ppaction://ole?verb=0"/>
                        <a:extLst>
                          <a:ext uri="{FF2B5EF4-FFF2-40B4-BE49-F238E27FC236}">
                            <a16:creationId xmlns:a16="http://schemas.microsoft.com/office/drawing/2014/main" id="{E3D7CA70-6824-41FE-B40E-D9D3464BF93F}"/>
                          </a:ext>
                        </a:extLst>
                      </p:cNvPr>
                      <p:cNvPicPr/>
                      <p:nvPr/>
                    </p:nvPicPr>
                    <p:blipFill>
                      <a:blip r:embed="rId4"/>
                      <a:stretch>
                        <a:fillRect/>
                      </a:stretch>
                    </p:blipFill>
                    <p:spPr>
                      <a:xfrm>
                        <a:off x="5427729" y="860614"/>
                        <a:ext cx="4338572" cy="5661084"/>
                      </a:xfrm>
                      <a:prstGeom prst="rect">
                        <a:avLst/>
                      </a:prstGeom>
                    </p:spPr>
                  </p:pic>
                </p:oleObj>
              </mc:Fallback>
            </mc:AlternateContent>
          </a:graphicData>
        </a:graphic>
      </p:graphicFrame>
      <p:sp>
        <p:nvSpPr>
          <p:cNvPr id="6" name="Title 5"/>
          <p:cNvSpPr>
            <a:spLocks noGrp="1"/>
          </p:cNvSpPr>
          <p:nvPr>
            <p:ph type="title"/>
          </p:nvPr>
        </p:nvSpPr>
        <p:spPr>
          <a:xfrm>
            <a:off x="335664" y="640354"/>
            <a:ext cx="8596668" cy="1320800"/>
          </a:xfrm>
        </p:spPr>
        <p:txBody>
          <a:bodyPr/>
          <a:lstStyle/>
          <a:p>
            <a:r>
              <a:rPr lang="en-US" dirty="0">
                <a:solidFill>
                  <a:schemeClr val="accent2">
                    <a:lumMod val="50000"/>
                  </a:schemeClr>
                </a:solidFill>
              </a:rPr>
              <a:t>Crisis administrative rule</a:t>
            </a:r>
          </a:p>
        </p:txBody>
      </p:sp>
      <p:sp>
        <p:nvSpPr>
          <p:cNvPr id="3" name="Slide Number Placeholder 2"/>
          <p:cNvSpPr>
            <a:spLocks noGrp="1"/>
          </p:cNvSpPr>
          <p:nvPr>
            <p:ph type="sldNum" sz="quarter" idx="10"/>
          </p:nvPr>
        </p:nvSpPr>
        <p:spPr/>
        <p:txBody>
          <a:bodyPr/>
          <a:lstStyle/>
          <a:p>
            <a:fld id="{A43C80DB-1E10-4B42-A90C-FD4E89BD3390}" type="slidenum">
              <a:rPr lang="en-US" smtClean="0"/>
              <a:pPr/>
              <a:t>26</a:t>
            </a:fld>
            <a:endParaRPr lang="en-US" dirty="0"/>
          </a:p>
        </p:txBody>
      </p:sp>
      <p:sp>
        <p:nvSpPr>
          <p:cNvPr id="7" name="Content Placeholder 6"/>
          <p:cNvSpPr>
            <a:spLocks noGrp="1"/>
          </p:cNvSpPr>
          <p:nvPr>
            <p:ph sz="quarter" idx="11"/>
          </p:nvPr>
        </p:nvSpPr>
        <p:spPr>
          <a:xfrm>
            <a:off x="546697" y="1469362"/>
            <a:ext cx="4876800" cy="4572000"/>
          </a:xfrm>
        </p:spPr>
        <p:txBody>
          <a:bodyPr>
            <a:normAutofit/>
          </a:bodyPr>
          <a:lstStyle/>
          <a:p>
            <a:r>
              <a:rPr lang="en-US" sz="2400" dirty="0">
                <a:latin typeface="Tahoma" panose="020B0604030504040204" pitchFamily="34" charset="0"/>
                <a:ea typeface="Tahoma" panose="020B0604030504040204" pitchFamily="34" charset="0"/>
                <a:cs typeface="Tahoma" panose="020B0604030504040204" pitchFamily="34" charset="0"/>
              </a:rPr>
              <a:t>Emergency Mental Health Services Programs </a:t>
            </a:r>
            <a:br>
              <a:rPr lang="en-US" sz="2400" dirty="0">
                <a:latin typeface="Tahoma" panose="020B0604030504040204" pitchFamily="34" charset="0"/>
                <a:ea typeface="Tahoma" panose="020B0604030504040204" pitchFamily="34" charset="0"/>
                <a:cs typeface="Tahoma" panose="020B0604030504040204" pitchFamily="34" charset="0"/>
              </a:rPr>
            </a:br>
            <a:r>
              <a:rPr lang="en-US" sz="2400" dirty="0">
                <a:latin typeface="Tahoma" panose="020B0604030504040204" pitchFamily="34" charset="0"/>
                <a:ea typeface="Tahoma" panose="020B0604030504040204" pitchFamily="34" charset="0"/>
                <a:cs typeface="Tahoma" panose="020B0604030504040204" pitchFamily="34" charset="0"/>
              </a:rPr>
              <a:t>(</a:t>
            </a:r>
            <a:r>
              <a:rPr lang="en-US" sz="2400" dirty="0">
                <a:latin typeface="Tahoma" panose="020B0604030504040204" pitchFamily="34" charset="0"/>
                <a:ea typeface="Tahoma" panose="020B0604030504040204" pitchFamily="34" charset="0"/>
                <a:cs typeface="Tahoma" panose="020B0604030504040204" pitchFamily="34" charset="0"/>
                <a:hlinkClick r:id="rId5"/>
              </a:rPr>
              <a:t>Wis. Admin. Code </a:t>
            </a:r>
            <a:r>
              <a:rPr lang="en-US" sz="2400" dirty="0" err="1">
                <a:latin typeface="Tahoma" panose="020B0604030504040204" pitchFamily="34" charset="0"/>
                <a:ea typeface="Tahoma" panose="020B0604030504040204" pitchFamily="34" charset="0"/>
                <a:cs typeface="Tahoma" panose="020B0604030504040204" pitchFamily="34" charset="0"/>
                <a:hlinkClick r:id="rId5"/>
              </a:rPr>
              <a:t>ch.</a:t>
            </a:r>
            <a:r>
              <a:rPr lang="en-US" sz="2400" dirty="0">
                <a:latin typeface="Tahoma" panose="020B0604030504040204" pitchFamily="34" charset="0"/>
                <a:ea typeface="Tahoma" panose="020B0604030504040204" pitchFamily="34" charset="0"/>
                <a:cs typeface="Tahoma" panose="020B0604030504040204" pitchFamily="34" charset="0"/>
                <a:hlinkClick r:id="rId5"/>
              </a:rPr>
              <a:t> DHS 34</a:t>
            </a:r>
            <a:r>
              <a:rPr lang="en-US" sz="2400" dirty="0">
                <a:latin typeface="Tahoma" panose="020B0604030504040204" pitchFamily="34" charset="0"/>
                <a:ea typeface="Tahoma" panose="020B0604030504040204" pitchFamily="34" charset="0"/>
                <a:cs typeface="Tahoma" panose="020B0604030504040204" pitchFamily="34" charset="0"/>
              </a:rPr>
              <a:t>)</a:t>
            </a:r>
          </a:p>
          <a:p>
            <a:r>
              <a:rPr lang="en-US" sz="2400" dirty="0">
                <a:latin typeface="Tahoma" panose="020B0604030504040204" pitchFamily="34" charset="0"/>
                <a:ea typeface="Tahoma" panose="020B0604030504040204" pitchFamily="34" charset="0"/>
                <a:cs typeface="Tahoma" panose="020B0604030504040204" pitchFamily="34" charset="0"/>
              </a:rPr>
              <a:t>Codified in 1996</a:t>
            </a:r>
          </a:p>
          <a:p>
            <a:r>
              <a:rPr lang="en-US" sz="2400" dirty="0">
                <a:latin typeface="Tahoma" panose="020B0604030504040204" pitchFamily="34" charset="0"/>
                <a:ea typeface="Tahoma" panose="020B0604030504040204" pitchFamily="34" charset="0"/>
                <a:cs typeface="Tahoma" panose="020B0604030504040204" pitchFamily="34" charset="0"/>
              </a:rPr>
              <a:t>Established fee-for-service (FFS) Medicaid reimbursement</a:t>
            </a:r>
          </a:p>
        </p:txBody>
      </p:sp>
    </p:spTree>
    <p:extLst>
      <p:ext uri="{BB962C8B-B14F-4D97-AF65-F5344CB8AC3E}">
        <p14:creationId xmlns:p14="http://schemas.microsoft.com/office/powerpoint/2010/main" val="32834990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6CD53-CE73-4A96-B4CF-C4B532B22C71}"/>
              </a:ext>
            </a:extLst>
          </p:cNvPr>
          <p:cNvSpPr>
            <a:spLocks noGrp="1"/>
          </p:cNvSpPr>
          <p:nvPr>
            <p:ph type="title"/>
          </p:nvPr>
        </p:nvSpPr>
        <p:spPr/>
        <p:txBody>
          <a:bodyPr/>
          <a:lstStyle/>
          <a:p>
            <a:r>
              <a:rPr lang="en-US" dirty="0">
                <a:solidFill>
                  <a:schemeClr val="accent2">
                    <a:lumMod val="50000"/>
                  </a:schemeClr>
                </a:solidFill>
              </a:rPr>
              <a:t>Minimum crisis service requirements</a:t>
            </a:r>
          </a:p>
        </p:txBody>
      </p:sp>
      <p:sp>
        <p:nvSpPr>
          <p:cNvPr id="3" name="Slide Number Placeholder 2">
            <a:extLst>
              <a:ext uri="{FF2B5EF4-FFF2-40B4-BE49-F238E27FC236}">
                <a16:creationId xmlns:a16="http://schemas.microsoft.com/office/drawing/2014/main" id="{88D91242-64C9-45D4-8E31-C7C75FA03FFE}"/>
              </a:ext>
            </a:extLst>
          </p:cNvPr>
          <p:cNvSpPr>
            <a:spLocks noGrp="1"/>
          </p:cNvSpPr>
          <p:nvPr>
            <p:ph type="sldNum" sz="quarter" idx="10"/>
          </p:nvPr>
        </p:nvSpPr>
        <p:spPr/>
        <p:txBody>
          <a:bodyPr/>
          <a:lstStyle/>
          <a:p>
            <a:fld id="{A43C80DB-1E10-4B42-A90C-FD4E89BD3390}" type="slidenum">
              <a:rPr lang="en-US" smtClean="0"/>
              <a:pPr/>
              <a:t>27</a:t>
            </a:fld>
            <a:endParaRPr lang="en-US"/>
          </a:p>
        </p:txBody>
      </p:sp>
      <p:sp>
        <p:nvSpPr>
          <p:cNvPr id="4" name="Content Placeholder 3">
            <a:extLst>
              <a:ext uri="{FF2B5EF4-FFF2-40B4-BE49-F238E27FC236}">
                <a16:creationId xmlns:a16="http://schemas.microsoft.com/office/drawing/2014/main" id="{15A08CC7-BD86-4650-904C-65076FB7BEA9}"/>
              </a:ext>
            </a:extLst>
          </p:cNvPr>
          <p:cNvSpPr>
            <a:spLocks noGrp="1"/>
          </p:cNvSpPr>
          <p:nvPr>
            <p:ph sz="quarter" idx="11"/>
          </p:nvPr>
        </p:nvSpPr>
        <p:spPr/>
        <p:txBody>
          <a:bodyPr/>
          <a:lstStyle/>
          <a:p>
            <a:r>
              <a:rPr lang="en-US" sz="2400" dirty="0">
                <a:latin typeface="Tahoma" panose="020B0604030504040204" pitchFamily="34" charset="0"/>
                <a:ea typeface="Tahoma" panose="020B0604030504040204" pitchFamily="34" charset="0"/>
                <a:cs typeface="Tahoma" panose="020B0604030504040204" pitchFamily="34" charset="0"/>
              </a:rPr>
              <a:t>24/7 phone service</a:t>
            </a:r>
          </a:p>
          <a:p>
            <a:r>
              <a:rPr lang="en-US" sz="2400" dirty="0">
                <a:latin typeface="Tahoma" panose="020B0604030504040204" pitchFamily="34" charset="0"/>
                <a:ea typeface="Tahoma" panose="020B0604030504040204" pitchFamily="34" charset="0"/>
                <a:cs typeface="Tahoma" panose="020B0604030504040204" pitchFamily="34" charset="0"/>
              </a:rPr>
              <a:t>8 hours/7-day per week mobile crisis services</a:t>
            </a:r>
          </a:p>
          <a:p>
            <a:r>
              <a:rPr lang="en-US" sz="2400" dirty="0">
                <a:latin typeface="Tahoma" panose="020B0604030504040204" pitchFamily="34" charset="0"/>
                <a:ea typeface="Tahoma" panose="020B0604030504040204" pitchFamily="34" charset="0"/>
                <a:cs typeface="Tahoma" panose="020B0604030504040204" pitchFamily="34" charset="0"/>
              </a:rPr>
              <a:t>8 hours/5-day per week walk-in crisis services</a:t>
            </a:r>
          </a:p>
          <a:p>
            <a:r>
              <a:rPr lang="en-US" sz="2400" dirty="0">
                <a:latin typeface="Tahoma" panose="020B0604030504040204" pitchFamily="34" charset="0"/>
                <a:ea typeface="Tahoma" panose="020B0604030504040204" pitchFamily="34" charset="0"/>
                <a:cs typeface="Tahoma" panose="020B0604030504040204" pitchFamily="34" charset="0"/>
              </a:rPr>
              <a:t>24/7 short-term voluntary and involuntary hospital</a:t>
            </a:r>
          </a:p>
          <a:p>
            <a:r>
              <a:rPr lang="en-US" sz="2400" dirty="0">
                <a:latin typeface="Tahoma" panose="020B0604030504040204" pitchFamily="34" charset="0"/>
                <a:ea typeface="Tahoma" panose="020B0604030504040204" pitchFamily="34" charset="0"/>
                <a:cs typeface="Tahoma" panose="020B0604030504040204" pitchFamily="34" charset="0"/>
              </a:rPr>
              <a:t>24/7 linkage and coordination</a:t>
            </a:r>
          </a:p>
          <a:p>
            <a:r>
              <a:rPr lang="en-US" sz="2400" dirty="0">
                <a:latin typeface="Tahoma" panose="020B0604030504040204" pitchFamily="34" charset="0"/>
                <a:ea typeface="Tahoma" panose="020B0604030504040204" pitchFamily="34" charset="0"/>
                <a:cs typeface="Tahoma" panose="020B0604030504040204" pitchFamily="34" charset="0"/>
              </a:rPr>
              <a:t>Services for children, adolescents, and their families</a:t>
            </a:r>
          </a:p>
          <a:p>
            <a:endParaRPr lang="en-US" dirty="0"/>
          </a:p>
        </p:txBody>
      </p:sp>
    </p:spTree>
    <p:extLst>
      <p:ext uri="{BB962C8B-B14F-4D97-AF65-F5344CB8AC3E}">
        <p14:creationId xmlns:p14="http://schemas.microsoft.com/office/powerpoint/2010/main" val="238304187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6633BE-FF8B-45A5-991B-C5AA2161F246}"/>
              </a:ext>
            </a:extLst>
          </p:cNvPr>
          <p:cNvSpPr>
            <a:spLocks noGrp="1"/>
          </p:cNvSpPr>
          <p:nvPr>
            <p:ph type="title"/>
          </p:nvPr>
        </p:nvSpPr>
        <p:spPr>
          <a:xfrm>
            <a:off x="469900" y="256441"/>
            <a:ext cx="8686800" cy="1524000"/>
          </a:xfrm>
        </p:spPr>
        <p:txBody>
          <a:bodyPr>
            <a:noAutofit/>
          </a:bodyPr>
          <a:lstStyle/>
          <a:p>
            <a:r>
              <a:rPr lang="en-US" dirty="0">
                <a:solidFill>
                  <a:schemeClr val="accent2">
                    <a:lumMod val="50000"/>
                  </a:schemeClr>
                </a:solidFill>
              </a:rPr>
              <a:t>America Recovery Plan Act mobile crisis intervention services team</a:t>
            </a:r>
          </a:p>
        </p:txBody>
      </p:sp>
      <p:sp>
        <p:nvSpPr>
          <p:cNvPr id="3" name="Slide Number Placeholder 2">
            <a:extLst>
              <a:ext uri="{FF2B5EF4-FFF2-40B4-BE49-F238E27FC236}">
                <a16:creationId xmlns:a16="http://schemas.microsoft.com/office/drawing/2014/main" id="{74409343-CA6B-47F5-A80D-193FBCA5BC80}"/>
              </a:ext>
            </a:extLst>
          </p:cNvPr>
          <p:cNvSpPr>
            <a:spLocks noGrp="1"/>
          </p:cNvSpPr>
          <p:nvPr>
            <p:ph type="sldNum" sz="quarter" idx="10"/>
          </p:nvPr>
        </p:nvSpPr>
        <p:spPr/>
        <p:txBody>
          <a:bodyPr/>
          <a:lstStyle/>
          <a:p>
            <a:fld id="{A43C80DB-1E10-4B42-A90C-FD4E89BD3390}" type="slidenum">
              <a:rPr lang="en-US" smtClean="0"/>
              <a:pPr/>
              <a:t>28</a:t>
            </a:fld>
            <a:endParaRPr lang="en-US"/>
          </a:p>
        </p:txBody>
      </p:sp>
      <p:sp>
        <p:nvSpPr>
          <p:cNvPr id="4" name="Content Placeholder 3">
            <a:extLst>
              <a:ext uri="{FF2B5EF4-FFF2-40B4-BE49-F238E27FC236}">
                <a16:creationId xmlns:a16="http://schemas.microsoft.com/office/drawing/2014/main" id="{92F191EE-33FA-44AF-AD23-D2BFEFDBC135}"/>
              </a:ext>
            </a:extLst>
          </p:cNvPr>
          <p:cNvSpPr>
            <a:spLocks noGrp="1"/>
          </p:cNvSpPr>
          <p:nvPr>
            <p:ph sz="quarter" idx="11"/>
          </p:nvPr>
        </p:nvSpPr>
        <p:spPr>
          <a:xfrm>
            <a:off x="469900" y="1846996"/>
            <a:ext cx="8229600" cy="4376928"/>
          </a:xfrm>
        </p:spPr>
        <p:txBody>
          <a:bodyPr>
            <a:normAutofit/>
          </a:bodyPr>
          <a:lstStyle/>
          <a:p>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Planning grant</a:t>
            </a:r>
          </a:p>
          <a:p>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Mobile crisis intervention services </a:t>
            </a:r>
          </a:p>
          <a:p>
            <a:pPr lvl="1"/>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Available 24/7/365</a:t>
            </a:r>
          </a:p>
          <a:p>
            <a:pPr lvl="1"/>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Training requirements, including trauma-informed care</a:t>
            </a:r>
          </a:p>
          <a:p>
            <a:pPr lvl="1"/>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Partnerships with community-based providers.</a:t>
            </a:r>
          </a:p>
          <a:p>
            <a:pPr lvl="1"/>
            <a:r>
              <a:rPr lang="en-US" sz="2000" dirty="0">
                <a:solidFill>
                  <a:srgbClr val="000000"/>
                </a:solidFill>
                <a:latin typeface="Tahoma" panose="020B0604030504040204" pitchFamily="34" charset="0"/>
                <a:ea typeface="Tahoma" panose="020B0604030504040204" pitchFamily="34" charset="0"/>
                <a:cs typeface="Tahoma" panose="020B0604030504040204" pitchFamily="34" charset="0"/>
              </a:rPr>
              <a:t>At least one behavioral health professional on team able to conduct an assessment</a:t>
            </a:r>
          </a:p>
          <a:p>
            <a:r>
              <a:rPr lang="en-US" sz="2400" dirty="0">
                <a:solidFill>
                  <a:srgbClr val="000000"/>
                </a:solidFill>
                <a:latin typeface="Tahoma" panose="020B0604030504040204" pitchFamily="34" charset="0"/>
                <a:ea typeface="Tahoma" panose="020B0604030504040204" pitchFamily="34" charset="0"/>
                <a:cs typeface="Tahoma" panose="020B0604030504040204" pitchFamily="34" charset="0"/>
              </a:rPr>
              <a:t>Can enable 85% federal Medicaid match for up to three years</a:t>
            </a:r>
          </a:p>
          <a:p>
            <a:pPr lvl="1"/>
            <a:endParaRPr lang="en-US" dirty="0"/>
          </a:p>
        </p:txBody>
      </p:sp>
    </p:spTree>
    <p:extLst>
      <p:ext uri="{BB962C8B-B14F-4D97-AF65-F5344CB8AC3E}">
        <p14:creationId xmlns:p14="http://schemas.microsoft.com/office/powerpoint/2010/main" val="300022796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rPr>
              <a:t>Reimbursement for crisis</a:t>
            </a:r>
          </a:p>
        </p:txBody>
      </p:sp>
      <p:sp>
        <p:nvSpPr>
          <p:cNvPr id="3" name="Slide Number Placeholder 2"/>
          <p:cNvSpPr>
            <a:spLocks noGrp="1"/>
          </p:cNvSpPr>
          <p:nvPr>
            <p:ph type="sldNum" sz="quarter" idx="10"/>
          </p:nvPr>
        </p:nvSpPr>
        <p:spPr/>
        <p:txBody>
          <a:bodyPr/>
          <a:lstStyle/>
          <a:p>
            <a:fld id="{A43C80DB-1E10-4B42-A90C-FD4E89BD3390}" type="slidenum">
              <a:rPr lang="en-US" smtClean="0"/>
              <a:pPr/>
              <a:t>29</a:t>
            </a:fld>
            <a:endParaRPr lang="en-US"/>
          </a:p>
        </p:txBody>
      </p:sp>
      <p:sp>
        <p:nvSpPr>
          <p:cNvPr id="4" name="Content Placeholder 3"/>
          <p:cNvSpPr>
            <a:spLocks noGrp="1"/>
          </p:cNvSpPr>
          <p:nvPr>
            <p:ph sz="quarter" idx="11"/>
          </p:nvPr>
        </p:nvSpPr>
        <p:spPr/>
        <p:txBody>
          <a:bodyPr>
            <a:normAutofit/>
          </a:bodyPr>
          <a:lstStyle/>
          <a:p>
            <a:r>
              <a:rPr lang="en-US" sz="2400" dirty="0">
                <a:latin typeface="Tahoma" panose="020B0604030504040204" pitchFamily="34" charset="0"/>
                <a:ea typeface="Tahoma" panose="020B0604030504040204" pitchFamily="34" charset="0"/>
                <a:cs typeface="Tahoma" panose="020B0604030504040204" pitchFamily="34" charset="0"/>
              </a:rPr>
              <a:t>Under supervision of licensed mental health professional</a:t>
            </a:r>
          </a:p>
          <a:p>
            <a:r>
              <a:rPr lang="en-US" sz="2400" dirty="0">
                <a:latin typeface="Tahoma" panose="020B0604030504040204" pitchFamily="34" charset="0"/>
                <a:ea typeface="Tahoma" panose="020B0604030504040204" pitchFamily="34" charset="0"/>
                <a:cs typeface="Tahoma" panose="020B0604030504040204" pitchFamily="34" charset="0"/>
              </a:rPr>
              <a:t>Medicaid fee-for-service</a:t>
            </a:r>
          </a:p>
          <a:p>
            <a:pPr lvl="1"/>
            <a:r>
              <a:rPr lang="en-US" sz="2000" dirty="0">
                <a:latin typeface="Tahoma" panose="020B0604030504040204" pitchFamily="34" charset="0"/>
                <a:ea typeface="Tahoma" panose="020B0604030504040204" pitchFamily="34" charset="0"/>
                <a:cs typeface="Tahoma" panose="020B0604030504040204" pitchFamily="34" charset="0"/>
              </a:rPr>
              <a:t>Based on qualifications of rendering provider</a:t>
            </a:r>
          </a:p>
          <a:p>
            <a:pPr lvl="1"/>
            <a:r>
              <a:rPr lang="en-US" sz="2000" dirty="0">
                <a:latin typeface="Tahoma" panose="020B0604030504040204" pitchFamily="34" charset="0"/>
                <a:ea typeface="Tahoma" panose="020B0604030504040204" pitchFamily="34" charset="0"/>
                <a:cs typeface="Tahoma" panose="020B0604030504040204" pitchFamily="34" charset="0"/>
              </a:rPr>
              <a:t>Psychiatrist to paraprofessional</a:t>
            </a:r>
          </a:p>
          <a:p>
            <a:r>
              <a:rPr lang="en-US" sz="2400" dirty="0">
                <a:latin typeface="Tahoma" panose="020B0604030504040204" pitchFamily="34" charset="0"/>
                <a:ea typeface="Tahoma" panose="020B0604030504040204" pitchFamily="34" charset="0"/>
                <a:cs typeface="Tahoma" panose="020B0604030504040204" pitchFamily="34" charset="0"/>
              </a:rPr>
              <a:t>Federal Medicaid with local county match</a:t>
            </a:r>
          </a:p>
          <a:p>
            <a:pPr lvl="1"/>
            <a:r>
              <a:rPr lang="en-US" sz="2000" dirty="0">
                <a:latin typeface="Tahoma" panose="020B0604030504040204" pitchFamily="34" charset="0"/>
                <a:ea typeface="Tahoma" panose="020B0604030504040204" pitchFamily="34" charset="0"/>
                <a:cs typeface="Tahoma" panose="020B0604030504040204" pitchFamily="34" charset="0"/>
              </a:rPr>
              <a:t>Local match capped in 2020 with regional approach</a:t>
            </a:r>
          </a:p>
          <a:p>
            <a:pPr lvl="1"/>
            <a:r>
              <a:rPr lang="en-US" sz="20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hlinkClick r:id="rId3"/>
              </a:rPr>
              <a:t>DCTS Action Memo 2020-02</a:t>
            </a:r>
            <a:endParaRPr lang="en-US" sz="2000" dirty="0">
              <a:solidFill>
                <a:schemeClr val="accent2">
                  <a:lumMod val="50000"/>
                </a:schemeClr>
              </a:solidFill>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264703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960120"/>
          </a:xfrm>
        </p:spPr>
        <p:txBody>
          <a:bodyPr>
            <a:normAutofit/>
          </a:bodyPr>
          <a:lstStyle/>
          <a:p>
            <a:pPr algn="ctr">
              <a:spcBef>
                <a:spcPts val="600"/>
              </a:spcBef>
              <a:spcAft>
                <a:spcPts val="600"/>
              </a:spcAft>
            </a:pPr>
            <a:r>
              <a:rPr lang="en-US" sz="4800" b="1" dirty="0">
                <a:solidFill>
                  <a:schemeClr val="accent2">
                    <a:lumMod val="75000"/>
                  </a:schemeClr>
                </a:solidFill>
              </a:rPr>
              <a:t>SPEAKERS</a:t>
            </a:r>
          </a:p>
        </p:txBody>
      </p:sp>
      <p:sp>
        <p:nvSpPr>
          <p:cNvPr id="3" name="Content Placeholder 2"/>
          <p:cNvSpPr>
            <a:spLocks noGrp="1"/>
          </p:cNvSpPr>
          <p:nvPr>
            <p:ph idx="1"/>
          </p:nvPr>
        </p:nvSpPr>
        <p:spPr>
          <a:xfrm>
            <a:off x="677334" y="1767841"/>
            <a:ext cx="8596668" cy="4273522"/>
          </a:xfrm>
        </p:spPr>
        <p:txBody>
          <a:bodyPr>
            <a:normAutofit/>
          </a:bodyPr>
          <a:lstStyle/>
          <a:p>
            <a:pPr>
              <a:spcBef>
                <a:spcPts val="0"/>
              </a:spcBef>
              <a:spcAft>
                <a:spcPts val="1200"/>
              </a:spcAft>
            </a:pPr>
            <a:r>
              <a:rPr lang="en-US" sz="2000" b="1" dirty="0">
                <a:solidFill>
                  <a:schemeClr val="accent2">
                    <a:lumMod val="75000"/>
                  </a:schemeClr>
                </a:solidFill>
              </a:rPr>
              <a:t>Colleen Clark-Bernhardt:  </a:t>
            </a:r>
            <a:r>
              <a:rPr lang="en-US" sz="2000" dirty="0">
                <a:solidFill>
                  <a:schemeClr val="accent1">
                    <a:lumMod val="75000"/>
                  </a:schemeClr>
                </a:solidFill>
              </a:rPr>
              <a:t>Manager, Policy and Practice Innovation Division, Dane County (WI) Board of Supervisors; Coordinator. Dane County Criminal Justice Council </a:t>
            </a:r>
            <a:r>
              <a:rPr lang="en-US" sz="2000" dirty="0">
                <a:solidFill>
                  <a:schemeClr val="accent2">
                    <a:lumMod val="75000"/>
                  </a:schemeClr>
                </a:solidFill>
              </a:rPr>
              <a:t>(she/her/hers)</a:t>
            </a:r>
          </a:p>
          <a:p>
            <a:pPr>
              <a:spcBef>
                <a:spcPts val="0"/>
              </a:spcBef>
              <a:spcAft>
                <a:spcPts val="1200"/>
              </a:spcAft>
            </a:pPr>
            <a:r>
              <a:rPr lang="en-US" sz="2000" b="1" dirty="0">
                <a:solidFill>
                  <a:schemeClr val="accent2">
                    <a:lumMod val="75000"/>
                  </a:schemeClr>
                </a:solidFill>
              </a:rPr>
              <a:t>Brad S. </a:t>
            </a:r>
            <a:r>
              <a:rPr lang="en-US" sz="2000" b="1" dirty="0" err="1">
                <a:solidFill>
                  <a:schemeClr val="accent2">
                    <a:lumMod val="75000"/>
                  </a:schemeClr>
                </a:solidFill>
              </a:rPr>
              <a:t>Munger</a:t>
            </a:r>
            <a:r>
              <a:rPr lang="en-US" sz="2000" b="1" dirty="0">
                <a:solidFill>
                  <a:schemeClr val="accent2">
                    <a:lumMod val="75000"/>
                  </a:schemeClr>
                </a:solidFill>
              </a:rPr>
              <a:t>:  </a:t>
            </a:r>
            <a:r>
              <a:rPr lang="en-US" sz="2000" dirty="0">
                <a:solidFill>
                  <a:schemeClr val="accent1">
                    <a:lumMod val="75000"/>
                  </a:schemeClr>
                </a:solidFill>
              </a:rPr>
              <a:t>Program and Policy Analyst-Advanced, Wisconsin Department of Health Services </a:t>
            </a:r>
            <a:r>
              <a:rPr lang="en-US" sz="2000" dirty="0">
                <a:solidFill>
                  <a:schemeClr val="accent2">
                    <a:lumMod val="75000"/>
                  </a:schemeClr>
                </a:solidFill>
              </a:rPr>
              <a:t>(he/him/his)</a:t>
            </a:r>
          </a:p>
          <a:p>
            <a:pPr>
              <a:spcBef>
                <a:spcPts val="0"/>
              </a:spcBef>
              <a:spcAft>
                <a:spcPts val="1200"/>
              </a:spcAft>
            </a:pPr>
            <a:r>
              <a:rPr lang="en-US" sz="2000" b="1" dirty="0">
                <a:solidFill>
                  <a:schemeClr val="accent2">
                    <a:lumMod val="75000"/>
                  </a:schemeClr>
                </a:solidFill>
              </a:rPr>
              <a:t>Jennifer </a:t>
            </a:r>
            <a:r>
              <a:rPr lang="en-US" sz="2000" b="1" dirty="0" err="1">
                <a:solidFill>
                  <a:schemeClr val="accent2">
                    <a:lumMod val="75000"/>
                  </a:schemeClr>
                </a:solidFill>
              </a:rPr>
              <a:t>Lav</a:t>
            </a:r>
            <a:r>
              <a:rPr lang="en-US" sz="2000" b="1" dirty="0">
                <a:solidFill>
                  <a:schemeClr val="accent2">
                    <a:lumMod val="75000"/>
                  </a:schemeClr>
                </a:solidFill>
              </a:rPr>
              <a:t>:  </a:t>
            </a:r>
            <a:r>
              <a:rPr lang="en-US" sz="2000" dirty="0">
                <a:solidFill>
                  <a:schemeClr val="accent1">
                    <a:lumMod val="75000"/>
                  </a:schemeClr>
                </a:solidFill>
              </a:rPr>
              <a:t>Senior Attorney, National Health Law Program </a:t>
            </a:r>
            <a:r>
              <a:rPr lang="en-US" sz="2000" dirty="0">
                <a:solidFill>
                  <a:schemeClr val="accent2">
                    <a:lumMod val="75000"/>
                  </a:schemeClr>
                </a:solidFill>
              </a:rPr>
              <a:t>(she/her/hers)</a:t>
            </a:r>
          </a:p>
          <a:p>
            <a:r>
              <a:rPr lang="en-US" sz="2000" b="1" dirty="0">
                <a:solidFill>
                  <a:schemeClr val="accent2">
                    <a:lumMod val="75000"/>
                  </a:schemeClr>
                </a:solidFill>
              </a:rPr>
              <a:t>Brian McGregor, Ph.D.:  </a:t>
            </a:r>
            <a:r>
              <a:rPr lang="en-US" sz="2000" dirty="0">
                <a:solidFill>
                  <a:schemeClr val="accent1">
                    <a:lumMod val="75000"/>
                  </a:schemeClr>
                </a:solidFill>
              </a:rPr>
              <a:t>Owner, McGregor Research &amp; Consulting, LLC; Adjunct Clinical Assistant Professor, Department of Psychiatry &amp; Behavioral Science, Morehouse School of Medicine </a:t>
            </a:r>
            <a:r>
              <a:rPr lang="en-US" sz="2000" dirty="0">
                <a:solidFill>
                  <a:schemeClr val="accent2">
                    <a:lumMod val="75000"/>
                  </a:schemeClr>
                </a:solidFill>
              </a:rPr>
              <a:t>(he/him/his)</a:t>
            </a:r>
          </a:p>
        </p:txBody>
      </p:sp>
    </p:spTree>
    <p:extLst>
      <p:ext uri="{BB962C8B-B14F-4D97-AF65-F5344CB8AC3E}">
        <p14:creationId xmlns:p14="http://schemas.microsoft.com/office/powerpoint/2010/main" val="16539782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rPr>
              <a:t>Fee-for-service</a:t>
            </a:r>
          </a:p>
        </p:txBody>
      </p:sp>
      <p:sp>
        <p:nvSpPr>
          <p:cNvPr id="3" name="Slide Number Placeholder 2"/>
          <p:cNvSpPr>
            <a:spLocks noGrp="1"/>
          </p:cNvSpPr>
          <p:nvPr>
            <p:ph type="sldNum" sz="quarter" idx="10"/>
          </p:nvPr>
        </p:nvSpPr>
        <p:spPr/>
        <p:txBody>
          <a:bodyPr/>
          <a:lstStyle/>
          <a:p>
            <a:fld id="{A43C80DB-1E10-4B42-A90C-FD4E89BD3390}" type="slidenum">
              <a:rPr lang="en-US" smtClean="0"/>
              <a:pPr/>
              <a:t>30</a:t>
            </a:fld>
            <a:endParaRPr lang="en-US"/>
          </a:p>
        </p:txBody>
      </p:sp>
      <p:sp>
        <p:nvSpPr>
          <p:cNvPr id="8" name="Content Placeholder 7"/>
          <p:cNvSpPr>
            <a:spLocks noGrp="1"/>
          </p:cNvSpPr>
          <p:nvPr>
            <p:ph sz="quarter" idx="11"/>
          </p:nvPr>
        </p:nvSpPr>
        <p:spPr>
          <a:xfrm>
            <a:off x="677334" y="1642364"/>
            <a:ext cx="7772400" cy="576072"/>
          </a:xfrm>
        </p:spPr>
        <p:txBody>
          <a:bodyPr>
            <a:normAutofit/>
          </a:bodyPr>
          <a:lstStyle/>
          <a:p>
            <a:pPr marL="0" indent="0">
              <a:buNone/>
            </a:pPr>
            <a:r>
              <a:rPr lang="en-US" sz="2400" dirty="0"/>
              <a:t>Medicaid maximum fee schedule for crisis</a:t>
            </a:r>
          </a:p>
        </p:txBody>
      </p:sp>
      <p:graphicFrame>
        <p:nvGraphicFramePr>
          <p:cNvPr id="10" name="Table 9">
            <a:extLst>
              <a:ext uri="{FF2B5EF4-FFF2-40B4-BE49-F238E27FC236}">
                <a16:creationId xmlns:a16="http://schemas.microsoft.com/office/drawing/2014/main" id="{703F4BA5-2B5A-48D7-A533-F2833C4B8799}"/>
              </a:ext>
            </a:extLst>
          </p:cNvPr>
          <p:cNvGraphicFramePr>
            <a:graphicFrameLocks noGrp="1"/>
          </p:cNvGraphicFramePr>
          <p:nvPr>
            <p:extLst>
              <p:ext uri="{D42A27DB-BD31-4B8C-83A1-F6EECF244321}">
                <p14:modId xmlns:p14="http://schemas.microsoft.com/office/powerpoint/2010/main" val="218100828"/>
              </p:ext>
            </p:extLst>
          </p:nvPr>
        </p:nvGraphicFramePr>
        <p:xfrm>
          <a:off x="677334" y="2218436"/>
          <a:ext cx="7772400" cy="3575162"/>
        </p:xfrm>
        <a:graphic>
          <a:graphicData uri="http://schemas.openxmlformats.org/drawingml/2006/table">
            <a:tbl>
              <a:tblPr firstRow="1" firstCol="1" bandRow="1">
                <a:tableStyleId>{5C22544A-7EE6-4342-B048-85BDC9FD1C3A}</a:tableStyleId>
              </a:tblPr>
              <a:tblGrid>
                <a:gridCol w="1752600">
                  <a:extLst>
                    <a:ext uri="{9D8B030D-6E8A-4147-A177-3AD203B41FA5}">
                      <a16:colId xmlns:a16="http://schemas.microsoft.com/office/drawing/2014/main" val="3201461536"/>
                    </a:ext>
                  </a:extLst>
                </a:gridCol>
                <a:gridCol w="3276600">
                  <a:extLst>
                    <a:ext uri="{9D8B030D-6E8A-4147-A177-3AD203B41FA5}">
                      <a16:colId xmlns:a16="http://schemas.microsoft.com/office/drawing/2014/main" val="1192752484"/>
                    </a:ext>
                  </a:extLst>
                </a:gridCol>
                <a:gridCol w="1371600">
                  <a:extLst>
                    <a:ext uri="{9D8B030D-6E8A-4147-A177-3AD203B41FA5}">
                      <a16:colId xmlns:a16="http://schemas.microsoft.com/office/drawing/2014/main" val="59853043"/>
                    </a:ext>
                  </a:extLst>
                </a:gridCol>
                <a:gridCol w="1371600">
                  <a:extLst>
                    <a:ext uri="{9D8B030D-6E8A-4147-A177-3AD203B41FA5}">
                      <a16:colId xmlns:a16="http://schemas.microsoft.com/office/drawing/2014/main" val="2388210647"/>
                    </a:ext>
                  </a:extLst>
                </a:gridCol>
              </a:tblGrid>
              <a:tr h="653081">
                <a:tc>
                  <a:txBody>
                    <a:bodyPr/>
                    <a:lstStyle/>
                    <a:p>
                      <a:pPr marL="0" marR="0" algn="ctr">
                        <a:lnSpc>
                          <a:spcPct val="115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Procedure Code</a:t>
                      </a:r>
                    </a:p>
                  </a:txBody>
                  <a:tcPr marL="68580" marR="68580" marT="0" marB="0"/>
                </a:tc>
                <a:tc>
                  <a:txBody>
                    <a:bodyPr/>
                    <a:lstStyle/>
                    <a:p>
                      <a:pPr marL="0" marR="0" algn="ctr">
                        <a:lnSpc>
                          <a:spcPct val="115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Rendering Provider</a:t>
                      </a:r>
                    </a:p>
                  </a:txBody>
                  <a:tcPr marL="68580" marR="68580" marT="0" marB="0"/>
                </a:tc>
                <a:tc>
                  <a:txBody>
                    <a:bodyPr/>
                    <a:lstStyle/>
                    <a:p>
                      <a:pPr marL="0" marR="0" algn="ctr">
                        <a:lnSpc>
                          <a:spcPct val="115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Modifiers</a:t>
                      </a:r>
                    </a:p>
                  </a:txBody>
                  <a:tcPr marL="68580" marR="68580" marT="0" marB="0"/>
                </a:tc>
                <a:tc>
                  <a:txBody>
                    <a:bodyPr/>
                    <a:lstStyle/>
                    <a:p>
                      <a:pPr marL="0" marR="0" algn="ctr">
                        <a:lnSpc>
                          <a:spcPct val="115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Rate</a:t>
                      </a:r>
                    </a:p>
                  </a:txBody>
                  <a:tcPr marL="68580" marR="68580" marT="0" marB="0"/>
                </a:tc>
                <a:extLst>
                  <a:ext uri="{0D108BD9-81ED-4DB2-BD59-A6C34878D82A}">
                    <a16:rowId xmlns:a16="http://schemas.microsoft.com/office/drawing/2014/main" val="4217813754"/>
                  </a:ext>
                </a:extLst>
              </a:tr>
              <a:tr h="315706">
                <a:tc rowSpan="6">
                  <a:txBody>
                    <a:bodyPr/>
                    <a:lstStyle/>
                    <a:p>
                      <a:pPr marL="0" marR="0">
                        <a:lnSpc>
                          <a:spcPct val="115000"/>
                        </a:lnSpc>
                        <a:spcBef>
                          <a:spcPts val="0"/>
                        </a:spcBef>
                        <a:spcAft>
                          <a:spcPts val="0"/>
                        </a:spcAft>
                      </a:pPr>
                      <a:endParaRPr lang="en-US" sz="2000" dirty="0">
                        <a:effectLst/>
                        <a:latin typeface="Tahoma" panose="020B0604030504040204" pitchFamily="34" charset="0"/>
                        <a:ea typeface="Tahoma" panose="020B0604030504040204" pitchFamily="34" charset="0"/>
                        <a:cs typeface="Tahoma" panose="020B0604030504040204" pitchFamily="34" charset="0"/>
                      </a:endParaRPr>
                    </a:p>
                    <a:p>
                      <a:pPr marL="0" marR="0">
                        <a:lnSpc>
                          <a:spcPct val="115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p>
                      <a:pPr marL="0" marR="0" lvl="0" indent="0" algn="ctr" defTabSz="914400" rtl="0" eaLnBrk="1" fontAlgn="auto" latinLnBrk="0" hangingPunct="1">
                        <a:lnSpc>
                          <a:spcPct val="115000"/>
                        </a:lnSpc>
                        <a:spcBef>
                          <a:spcPts val="0"/>
                        </a:spcBef>
                        <a:spcAft>
                          <a:spcPts val="0"/>
                        </a:spcAft>
                        <a:buClrTx/>
                        <a:buSzTx/>
                        <a:buFontTx/>
                        <a:buNone/>
                        <a:tabLst/>
                        <a:defRPr/>
                      </a:pPr>
                      <a:r>
                        <a:rPr lang="en-US" sz="2000" dirty="0">
                          <a:effectLst/>
                          <a:latin typeface="Tahoma" panose="020B0604030504040204" pitchFamily="34" charset="0"/>
                          <a:ea typeface="Tahoma" panose="020B0604030504040204" pitchFamily="34" charset="0"/>
                          <a:cs typeface="Tahoma" panose="020B0604030504040204" pitchFamily="34" charset="0"/>
                        </a:rPr>
                        <a:t>S9484</a:t>
                      </a:r>
                    </a:p>
                    <a:p>
                      <a:pPr marL="0" marR="0">
                        <a:lnSpc>
                          <a:spcPct val="115000"/>
                        </a:lnSpc>
                        <a:spcBef>
                          <a:spcPts val="0"/>
                        </a:spcBef>
                        <a:spcAft>
                          <a:spcPts val="0"/>
                        </a:spcAft>
                      </a:pPr>
                      <a:endParaRPr lang="en-US" sz="2000" dirty="0">
                        <a:effectLst/>
                        <a:latin typeface="Tahoma" panose="020B0604030504040204" pitchFamily="34" charset="0"/>
                        <a:ea typeface="Tahoma" panose="020B0604030504040204" pitchFamily="34" charset="0"/>
                        <a:cs typeface="Tahoma" panose="020B0604030504040204" pitchFamily="34" charset="0"/>
                      </a:endParaRPr>
                    </a:p>
                    <a:p>
                      <a:pPr marL="0" marR="0">
                        <a:lnSpc>
                          <a:spcPct val="115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p>
                      <a:pPr marL="0" marR="0">
                        <a:lnSpc>
                          <a:spcPct val="115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tc>
                <a:tc>
                  <a:txBody>
                    <a:bodyPr/>
                    <a:lstStyle/>
                    <a:p>
                      <a:pPr marL="0" marR="0">
                        <a:lnSpc>
                          <a:spcPct val="115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Psychiatrist</a:t>
                      </a:r>
                    </a:p>
                  </a:txBody>
                  <a:tcPr marL="68580" marR="68580" marT="0" marB="0"/>
                </a:tc>
                <a:tc>
                  <a:txBody>
                    <a:bodyPr/>
                    <a:lstStyle/>
                    <a:p>
                      <a:pPr marL="0" marR="0">
                        <a:lnSpc>
                          <a:spcPct val="115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UA</a:t>
                      </a:r>
                    </a:p>
                  </a:txBody>
                  <a:tcPr marL="68580" marR="68580" marT="0" marB="0"/>
                </a:tc>
                <a:tc>
                  <a:txBody>
                    <a:bodyPr/>
                    <a:lstStyle/>
                    <a:p>
                      <a:pPr marL="0" marR="0" algn="r">
                        <a:lnSpc>
                          <a:spcPct val="115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$110.46</a:t>
                      </a:r>
                    </a:p>
                  </a:txBody>
                  <a:tcPr marL="68580" marR="68580" marT="0" marB="0"/>
                </a:tc>
                <a:extLst>
                  <a:ext uri="{0D108BD9-81ED-4DB2-BD59-A6C34878D82A}">
                    <a16:rowId xmlns:a16="http://schemas.microsoft.com/office/drawing/2014/main" val="3297406454"/>
                  </a:ext>
                </a:extLst>
              </a:tr>
              <a:tr h="315706">
                <a:tc vMerge="1">
                  <a:txBody>
                    <a:bodyPr/>
                    <a:lstStyle/>
                    <a:p>
                      <a:pPr marL="0" marR="0">
                        <a:lnSpc>
                          <a:spcPct val="115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Advanced Practice Nurse Prescriber</a:t>
                      </a:r>
                    </a:p>
                  </a:txBody>
                  <a:tcPr marL="68580" marR="68580" marT="0" marB="0"/>
                </a:tc>
                <a:tc>
                  <a:txBody>
                    <a:bodyPr/>
                    <a:lstStyle/>
                    <a:p>
                      <a:pPr marL="0" marR="0">
                        <a:lnSpc>
                          <a:spcPct val="115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UB</a:t>
                      </a:r>
                    </a:p>
                  </a:txBody>
                  <a:tcPr marL="68580" marR="68580" marT="0" marB="0"/>
                </a:tc>
                <a:tc>
                  <a:txBody>
                    <a:bodyPr/>
                    <a:lstStyle/>
                    <a:p>
                      <a:pPr marL="0" marR="0" algn="r">
                        <a:lnSpc>
                          <a:spcPct val="115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$110.46</a:t>
                      </a:r>
                    </a:p>
                  </a:txBody>
                  <a:tcPr marL="68580" marR="68580" marT="0" marB="0"/>
                </a:tc>
                <a:extLst>
                  <a:ext uri="{0D108BD9-81ED-4DB2-BD59-A6C34878D82A}">
                    <a16:rowId xmlns:a16="http://schemas.microsoft.com/office/drawing/2014/main" val="3607291049"/>
                  </a:ext>
                </a:extLst>
              </a:tr>
              <a:tr h="315706">
                <a:tc vMerge="1">
                  <a:txBody>
                    <a:bodyPr/>
                    <a:lstStyle/>
                    <a:p>
                      <a:pPr marL="0" marR="0">
                        <a:lnSpc>
                          <a:spcPct val="115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Doctoral Level</a:t>
                      </a:r>
                    </a:p>
                  </a:txBody>
                  <a:tcPr marL="68580" marR="68580" marT="0" marB="0"/>
                </a:tc>
                <a:tc>
                  <a:txBody>
                    <a:bodyPr/>
                    <a:lstStyle/>
                    <a:p>
                      <a:pPr marL="0" marR="0">
                        <a:lnSpc>
                          <a:spcPct val="115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HP</a:t>
                      </a:r>
                    </a:p>
                  </a:txBody>
                  <a:tcPr marL="68580" marR="68580" marT="0" marB="0"/>
                </a:tc>
                <a:tc>
                  <a:txBody>
                    <a:bodyPr/>
                    <a:lstStyle/>
                    <a:p>
                      <a:pPr marL="0" marR="0" algn="r">
                        <a:lnSpc>
                          <a:spcPct val="115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$82.19</a:t>
                      </a:r>
                    </a:p>
                  </a:txBody>
                  <a:tcPr marL="68580" marR="68580" marT="0" marB="0"/>
                </a:tc>
                <a:extLst>
                  <a:ext uri="{0D108BD9-81ED-4DB2-BD59-A6C34878D82A}">
                    <a16:rowId xmlns:a16="http://schemas.microsoft.com/office/drawing/2014/main" val="1725599693"/>
                  </a:ext>
                </a:extLst>
              </a:tr>
              <a:tr h="315706">
                <a:tc vMerge="1">
                  <a:txBody>
                    <a:bodyPr/>
                    <a:lstStyle/>
                    <a:p>
                      <a:pPr marL="0" marR="0">
                        <a:lnSpc>
                          <a:spcPct val="115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Masters Level</a:t>
                      </a:r>
                    </a:p>
                  </a:txBody>
                  <a:tcPr marL="68580" marR="68580" marT="0" marB="0"/>
                </a:tc>
                <a:tc>
                  <a:txBody>
                    <a:bodyPr/>
                    <a:lstStyle/>
                    <a:p>
                      <a:pPr marL="0" marR="0">
                        <a:lnSpc>
                          <a:spcPct val="115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HO</a:t>
                      </a:r>
                    </a:p>
                  </a:txBody>
                  <a:tcPr marL="68580" marR="68580" marT="0" marB="0"/>
                </a:tc>
                <a:tc>
                  <a:txBody>
                    <a:bodyPr/>
                    <a:lstStyle/>
                    <a:p>
                      <a:pPr marL="0" marR="0" algn="r">
                        <a:lnSpc>
                          <a:spcPct val="115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$66.29</a:t>
                      </a:r>
                    </a:p>
                  </a:txBody>
                  <a:tcPr marL="68580" marR="68580" marT="0" marB="0"/>
                </a:tc>
                <a:extLst>
                  <a:ext uri="{0D108BD9-81ED-4DB2-BD59-A6C34878D82A}">
                    <a16:rowId xmlns:a16="http://schemas.microsoft.com/office/drawing/2014/main" val="3902282762"/>
                  </a:ext>
                </a:extLst>
              </a:tr>
              <a:tr h="315706">
                <a:tc vMerge="1">
                  <a:txBody>
                    <a:bodyPr/>
                    <a:lstStyle/>
                    <a:p>
                      <a:pPr marL="0" marR="0">
                        <a:lnSpc>
                          <a:spcPct val="115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Bachelors Level</a:t>
                      </a:r>
                    </a:p>
                  </a:txBody>
                  <a:tcPr marL="68580" marR="68580" marT="0" marB="0"/>
                </a:tc>
                <a:tc>
                  <a:txBody>
                    <a:bodyPr/>
                    <a:lstStyle/>
                    <a:p>
                      <a:pPr marL="0" marR="0">
                        <a:lnSpc>
                          <a:spcPct val="115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HN</a:t>
                      </a:r>
                    </a:p>
                  </a:txBody>
                  <a:tcPr marL="68580" marR="68580" marT="0" marB="0"/>
                </a:tc>
                <a:tc>
                  <a:txBody>
                    <a:bodyPr/>
                    <a:lstStyle/>
                    <a:p>
                      <a:pPr marL="0" marR="0" algn="r">
                        <a:lnSpc>
                          <a:spcPct val="115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$66.29</a:t>
                      </a:r>
                    </a:p>
                  </a:txBody>
                  <a:tcPr marL="68580" marR="68580" marT="0" marB="0"/>
                </a:tc>
                <a:extLst>
                  <a:ext uri="{0D108BD9-81ED-4DB2-BD59-A6C34878D82A}">
                    <a16:rowId xmlns:a16="http://schemas.microsoft.com/office/drawing/2014/main" val="1670536372"/>
                  </a:ext>
                </a:extLst>
              </a:tr>
              <a:tr h="315706">
                <a:tc vMerge="1">
                  <a:txBody>
                    <a:bodyPr/>
                    <a:lstStyle/>
                    <a:p>
                      <a:pPr marL="0" marR="0">
                        <a:lnSpc>
                          <a:spcPct val="115000"/>
                        </a:lnSpc>
                        <a:spcBef>
                          <a:spcPts val="0"/>
                        </a:spcBef>
                        <a:spcAft>
                          <a:spcPts val="0"/>
                        </a:spcAft>
                      </a:pPr>
                      <a:r>
                        <a:rPr lang="en-US" sz="2000" dirty="0">
                          <a:effectLst/>
                        </a:rPr>
                        <a:t> </a:t>
                      </a:r>
                      <a:endParaRPr lang="en-US"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marL="0" marR="0">
                        <a:lnSpc>
                          <a:spcPct val="115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Paraprofessional</a:t>
                      </a:r>
                    </a:p>
                  </a:txBody>
                  <a:tcPr marL="68580" marR="68580" marT="0" marB="0"/>
                </a:tc>
                <a:tc>
                  <a:txBody>
                    <a:bodyPr/>
                    <a:lstStyle/>
                    <a:p>
                      <a:pPr marL="0" marR="0">
                        <a:lnSpc>
                          <a:spcPct val="115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U7</a:t>
                      </a:r>
                    </a:p>
                  </a:txBody>
                  <a:tcPr marL="68580" marR="68580" marT="0" marB="0"/>
                </a:tc>
                <a:tc>
                  <a:txBody>
                    <a:bodyPr/>
                    <a:lstStyle/>
                    <a:p>
                      <a:pPr marL="0" marR="0" algn="r">
                        <a:lnSpc>
                          <a:spcPct val="115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$35.36</a:t>
                      </a:r>
                    </a:p>
                  </a:txBody>
                  <a:tcPr marL="68580" marR="68580" marT="0" marB="0"/>
                </a:tc>
                <a:extLst>
                  <a:ext uri="{0D108BD9-81ED-4DB2-BD59-A6C34878D82A}">
                    <a16:rowId xmlns:a16="http://schemas.microsoft.com/office/drawing/2014/main" val="676762080"/>
                  </a:ext>
                </a:extLst>
              </a:tr>
              <a:tr h="653081">
                <a:tc>
                  <a:txBody>
                    <a:bodyPr/>
                    <a:lstStyle/>
                    <a:p>
                      <a:pPr marL="0" marR="0" algn="ctr">
                        <a:lnSpc>
                          <a:spcPct val="115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S9485 Stabilization</a:t>
                      </a:r>
                    </a:p>
                  </a:txBody>
                  <a:tcPr marL="68580" marR="68580" marT="0" marB="0"/>
                </a:tc>
                <a:tc>
                  <a:txBody>
                    <a:bodyPr/>
                    <a:lstStyle/>
                    <a:p>
                      <a:pPr marL="0" marR="0" algn="l">
                        <a:lnSpc>
                          <a:spcPct val="115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Per diem</a:t>
                      </a:r>
                    </a:p>
                  </a:txBody>
                  <a:tcPr marL="68580" marR="68580" marT="0" marB="0" anchor="ctr"/>
                </a:tc>
                <a:tc>
                  <a:txBody>
                    <a:bodyPr/>
                    <a:lstStyle/>
                    <a:p>
                      <a:pPr marL="0" marR="0" algn="l">
                        <a:lnSpc>
                          <a:spcPct val="115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algn="r">
                        <a:lnSpc>
                          <a:spcPct val="115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$104.04</a:t>
                      </a:r>
                    </a:p>
                  </a:txBody>
                  <a:tcPr marL="68580" marR="68580" marT="0" marB="0" anchor="ctr"/>
                </a:tc>
                <a:extLst>
                  <a:ext uri="{0D108BD9-81ED-4DB2-BD59-A6C34878D82A}">
                    <a16:rowId xmlns:a16="http://schemas.microsoft.com/office/drawing/2014/main" val="1095059938"/>
                  </a:ext>
                </a:extLst>
              </a:tr>
            </a:tbl>
          </a:graphicData>
        </a:graphic>
      </p:graphicFrame>
    </p:spTree>
    <p:extLst>
      <p:ext uri="{BB962C8B-B14F-4D97-AF65-F5344CB8AC3E}">
        <p14:creationId xmlns:p14="http://schemas.microsoft.com/office/powerpoint/2010/main" val="228915271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E35694-90B8-4215-901E-D9B0B1E8B2D3}"/>
              </a:ext>
            </a:extLst>
          </p:cNvPr>
          <p:cNvSpPr>
            <a:spLocks noGrp="1"/>
          </p:cNvSpPr>
          <p:nvPr>
            <p:ph type="title"/>
          </p:nvPr>
        </p:nvSpPr>
        <p:spPr/>
        <p:txBody>
          <a:bodyPr/>
          <a:lstStyle/>
          <a:p>
            <a:r>
              <a:rPr lang="en-US" dirty="0">
                <a:solidFill>
                  <a:schemeClr val="accent2">
                    <a:lumMod val="50000"/>
                  </a:schemeClr>
                </a:solidFill>
              </a:rPr>
              <a:t>Commercial insurers</a:t>
            </a:r>
          </a:p>
        </p:txBody>
      </p:sp>
      <p:sp>
        <p:nvSpPr>
          <p:cNvPr id="3" name="Slide Number Placeholder 2">
            <a:extLst>
              <a:ext uri="{FF2B5EF4-FFF2-40B4-BE49-F238E27FC236}">
                <a16:creationId xmlns:a16="http://schemas.microsoft.com/office/drawing/2014/main" id="{381D5BEA-29B1-4F85-921C-ABFAF58F3F35}"/>
              </a:ext>
            </a:extLst>
          </p:cNvPr>
          <p:cNvSpPr>
            <a:spLocks noGrp="1"/>
          </p:cNvSpPr>
          <p:nvPr>
            <p:ph type="sldNum" sz="quarter" idx="10"/>
          </p:nvPr>
        </p:nvSpPr>
        <p:spPr/>
        <p:txBody>
          <a:bodyPr/>
          <a:lstStyle/>
          <a:p>
            <a:fld id="{A43C80DB-1E10-4B42-A90C-FD4E89BD3390}" type="slidenum">
              <a:rPr lang="en-US" smtClean="0"/>
              <a:pPr/>
              <a:t>31</a:t>
            </a:fld>
            <a:endParaRPr lang="en-US"/>
          </a:p>
        </p:txBody>
      </p:sp>
      <p:sp>
        <p:nvSpPr>
          <p:cNvPr id="4" name="Content Placeholder 3">
            <a:extLst>
              <a:ext uri="{FF2B5EF4-FFF2-40B4-BE49-F238E27FC236}">
                <a16:creationId xmlns:a16="http://schemas.microsoft.com/office/drawing/2014/main" id="{536FB715-E6A8-4FA7-8133-279C13919713}"/>
              </a:ext>
            </a:extLst>
          </p:cNvPr>
          <p:cNvSpPr>
            <a:spLocks noGrp="1"/>
          </p:cNvSpPr>
          <p:nvPr>
            <p:ph sz="quarter" idx="11"/>
          </p:nvPr>
        </p:nvSpPr>
        <p:spPr>
          <a:xfrm>
            <a:off x="609600" y="1709928"/>
            <a:ext cx="7981063" cy="4572000"/>
          </a:xfrm>
        </p:spPr>
        <p:txBody>
          <a:bodyPr/>
          <a:lstStyle/>
          <a:p>
            <a:r>
              <a:rPr lang="en-US" sz="2400" dirty="0">
                <a:latin typeface="Tahoma" panose="020B0604030504040204" pitchFamily="34" charset="0"/>
                <a:ea typeface="Tahoma" panose="020B0604030504040204" pitchFamily="34" charset="0"/>
                <a:cs typeface="Tahoma" panose="020B0604030504040204" pitchFamily="34" charset="0"/>
              </a:rPr>
              <a:t>Wisconsin is not a Medicaid expansion state.</a:t>
            </a:r>
          </a:p>
          <a:p>
            <a:r>
              <a:rPr lang="en-US" sz="2400" dirty="0">
                <a:latin typeface="Tahoma" panose="020B0604030504040204" pitchFamily="34" charset="0"/>
                <a:ea typeface="Tahoma" panose="020B0604030504040204" pitchFamily="34" charset="0"/>
                <a:cs typeface="Tahoma" panose="020B0604030504040204" pitchFamily="34" charset="0"/>
              </a:rPr>
              <a:t>Required reimbursement by commercial insurers is regulated by Office of the Commissioner of Insurance. </a:t>
            </a:r>
            <a:r>
              <a:rPr lang="en-US" sz="2400" dirty="0">
                <a:latin typeface="Tahoma" panose="020B0604030504040204" pitchFamily="34" charset="0"/>
                <a:ea typeface="Tahoma" panose="020B0604030504040204" pitchFamily="34" charset="0"/>
                <a:cs typeface="Tahoma" panose="020B0604030504040204" pitchFamily="34" charset="0"/>
                <a:hlinkClick r:id="rId2"/>
              </a:rPr>
              <a:t>Wis. Admin. Code § INS 3.37(3)(g)</a:t>
            </a:r>
            <a:endParaRPr lang="en-US" dirty="0"/>
          </a:p>
        </p:txBody>
      </p:sp>
    </p:spTree>
    <p:extLst>
      <p:ext uri="{BB962C8B-B14F-4D97-AF65-F5344CB8AC3E}">
        <p14:creationId xmlns:p14="http://schemas.microsoft.com/office/powerpoint/2010/main" val="4868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rPr>
              <a:t>County and contracted crisis programs</a:t>
            </a:r>
          </a:p>
        </p:txBody>
      </p:sp>
      <p:sp>
        <p:nvSpPr>
          <p:cNvPr id="3" name="Slide Number Placeholder 2"/>
          <p:cNvSpPr>
            <a:spLocks noGrp="1"/>
          </p:cNvSpPr>
          <p:nvPr>
            <p:ph type="sldNum" sz="quarter" idx="10"/>
          </p:nvPr>
        </p:nvSpPr>
        <p:spPr/>
        <p:txBody>
          <a:bodyPr/>
          <a:lstStyle/>
          <a:p>
            <a:fld id="{A43C80DB-1E10-4B42-A90C-FD4E89BD3390}" type="slidenum">
              <a:rPr lang="en-US" smtClean="0"/>
              <a:pPr/>
              <a:t>32</a:t>
            </a:fld>
            <a:endParaRPr lang="en-US"/>
          </a:p>
        </p:txBody>
      </p:sp>
      <p:sp>
        <p:nvSpPr>
          <p:cNvPr id="4" name="Content Placeholder 3"/>
          <p:cNvSpPr>
            <a:spLocks noGrp="1"/>
          </p:cNvSpPr>
          <p:nvPr>
            <p:ph sz="quarter" idx="11"/>
          </p:nvPr>
        </p:nvSpPr>
        <p:spPr>
          <a:xfrm>
            <a:off x="892002" y="1469362"/>
            <a:ext cx="8382000" cy="4572000"/>
          </a:xfrm>
        </p:spPr>
        <p:txBody>
          <a:bodyPr>
            <a:normAutofit/>
          </a:bodyPr>
          <a:lstStyle/>
          <a:p>
            <a:r>
              <a:rPr lang="en-US" sz="2400" dirty="0">
                <a:latin typeface="Tahoma" panose="020B0604030504040204" pitchFamily="34" charset="0"/>
                <a:ea typeface="Tahoma" panose="020B0604030504040204" pitchFamily="34" charset="0"/>
                <a:cs typeface="Tahoma" panose="020B0604030504040204" pitchFamily="34" charset="0"/>
              </a:rPr>
              <a:t>Only counties can be certified crisis programs</a:t>
            </a:r>
          </a:p>
          <a:p>
            <a:r>
              <a:rPr lang="en-US" sz="2400" dirty="0">
                <a:latin typeface="Tahoma" panose="020B0604030504040204" pitchFamily="34" charset="0"/>
                <a:ea typeface="Tahoma" panose="020B0604030504040204" pitchFamily="34" charset="0"/>
                <a:cs typeface="Tahoma" panose="020B0604030504040204" pitchFamily="34" charset="0"/>
              </a:rPr>
              <a:t>DHS Division of Quality Assurance certifies and surveys programs</a:t>
            </a:r>
          </a:p>
          <a:p>
            <a:r>
              <a:rPr lang="en-US" sz="2400" dirty="0">
                <a:latin typeface="Tahoma" panose="020B0604030504040204" pitchFamily="34" charset="0"/>
                <a:ea typeface="Tahoma" panose="020B0604030504040204" pitchFamily="34" charset="0"/>
                <a:cs typeface="Tahoma" panose="020B0604030504040204" pitchFamily="34" charset="0"/>
              </a:rPr>
              <a:t>Many counties contract with private vendors for one or more services—often a call center:</a:t>
            </a:r>
          </a:p>
          <a:p>
            <a:pPr lvl="1"/>
            <a:r>
              <a:rPr lang="en-US" sz="2000" dirty="0">
                <a:latin typeface="Tahoma" panose="020B0604030504040204" pitchFamily="34" charset="0"/>
                <a:ea typeface="Tahoma" panose="020B0604030504040204" pitchFamily="34" charset="0"/>
                <a:cs typeface="Tahoma" panose="020B0604030504040204" pitchFamily="34" charset="0"/>
                <a:hlinkClick r:id="rId2"/>
              </a:rPr>
              <a:t>Journey Mental Health Center</a:t>
            </a:r>
            <a:r>
              <a:rPr lang="en-US" sz="2000" dirty="0">
                <a:latin typeface="Tahoma" panose="020B0604030504040204" pitchFamily="34" charset="0"/>
                <a:ea typeface="Tahoma" panose="020B0604030504040204" pitchFamily="34" charset="0"/>
                <a:cs typeface="Tahoma" panose="020B0604030504040204" pitchFamily="34" charset="0"/>
              </a:rPr>
              <a:t> (Dane County)</a:t>
            </a:r>
          </a:p>
          <a:p>
            <a:pPr lvl="1"/>
            <a:r>
              <a:rPr lang="en-US" sz="2000" dirty="0">
                <a:latin typeface="Tahoma" panose="020B0604030504040204" pitchFamily="34" charset="0"/>
                <a:ea typeface="Tahoma" panose="020B0604030504040204" pitchFamily="34" charset="0"/>
                <a:cs typeface="Tahoma" panose="020B0604030504040204" pitchFamily="34" charset="0"/>
                <a:hlinkClick r:id="rId3"/>
              </a:rPr>
              <a:t>Impact 211</a:t>
            </a:r>
            <a:r>
              <a:rPr lang="en-US" sz="2000" dirty="0">
                <a:latin typeface="Tahoma" panose="020B0604030504040204" pitchFamily="34" charset="0"/>
                <a:ea typeface="Tahoma" panose="020B0604030504040204" pitchFamily="34" charset="0"/>
                <a:cs typeface="Tahoma" panose="020B0604030504040204" pitchFamily="34" charset="0"/>
              </a:rPr>
              <a:t> (Milwaukee and Waukesha counties)</a:t>
            </a:r>
          </a:p>
          <a:p>
            <a:pPr lvl="1"/>
            <a:r>
              <a:rPr lang="en-US" sz="2000" dirty="0">
                <a:latin typeface="Tahoma" panose="020B0604030504040204" pitchFamily="34" charset="0"/>
                <a:ea typeface="Tahoma" panose="020B0604030504040204" pitchFamily="34" charset="0"/>
                <a:cs typeface="Tahoma" panose="020B0604030504040204" pitchFamily="34" charset="0"/>
                <a:hlinkClick r:id="rId4"/>
              </a:rPr>
              <a:t>Northwest Connections</a:t>
            </a:r>
            <a:endParaRPr lang="en-US" sz="2000" dirty="0">
              <a:latin typeface="Tahoma" panose="020B0604030504040204" pitchFamily="34" charset="0"/>
              <a:ea typeface="Tahoma" panose="020B0604030504040204" pitchFamily="34" charset="0"/>
              <a:cs typeface="Tahoma" panose="020B0604030504040204" pitchFamily="34" charset="0"/>
            </a:endParaRPr>
          </a:p>
          <a:p>
            <a:pPr lvl="1"/>
            <a:r>
              <a:rPr lang="en-US" sz="2000" dirty="0">
                <a:latin typeface="Tahoma" panose="020B0604030504040204" pitchFamily="34" charset="0"/>
                <a:ea typeface="Tahoma" panose="020B0604030504040204" pitchFamily="34" charset="0"/>
                <a:cs typeface="Tahoma" panose="020B0604030504040204" pitchFamily="34" charset="0"/>
                <a:hlinkClick r:id="rId5"/>
              </a:rPr>
              <a:t>Family Services of Northeast Wisconsin</a:t>
            </a:r>
            <a:endParaRPr lang="en-US" sz="20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6619916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72D2EAA-3E2F-45AD-AE7D-ADC66FEF8D69}"/>
              </a:ext>
            </a:extLst>
          </p:cNvPr>
          <p:cNvSpPr>
            <a:spLocks noGrp="1"/>
          </p:cNvSpPr>
          <p:nvPr>
            <p:ph type="title"/>
          </p:nvPr>
        </p:nvSpPr>
        <p:spPr/>
        <p:txBody>
          <a:bodyPr/>
          <a:lstStyle/>
          <a:p>
            <a:r>
              <a:rPr lang="en-US" dirty="0">
                <a:solidFill>
                  <a:schemeClr val="accent2">
                    <a:lumMod val="50000"/>
                  </a:schemeClr>
                </a:solidFill>
              </a:rPr>
              <a:t>Resources and studies</a:t>
            </a:r>
          </a:p>
        </p:txBody>
      </p:sp>
      <p:sp>
        <p:nvSpPr>
          <p:cNvPr id="3" name="Slide Number Placeholder 2">
            <a:extLst>
              <a:ext uri="{FF2B5EF4-FFF2-40B4-BE49-F238E27FC236}">
                <a16:creationId xmlns:a16="http://schemas.microsoft.com/office/drawing/2014/main" id="{3BA4511B-2E12-45F0-9FFA-9E613CB8349D}"/>
              </a:ext>
            </a:extLst>
          </p:cNvPr>
          <p:cNvSpPr>
            <a:spLocks noGrp="1"/>
          </p:cNvSpPr>
          <p:nvPr>
            <p:ph type="sldNum" sz="quarter" idx="10"/>
          </p:nvPr>
        </p:nvSpPr>
        <p:spPr/>
        <p:txBody>
          <a:bodyPr/>
          <a:lstStyle/>
          <a:p>
            <a:fld id="{A43C80DB-1E10-4B42-A90C-FD4E89BD3390}" type="slidenum">
              <a:rPr lang="en-US" smtClean="0"/>
              <a:pPr/>
              <a:t>33</a:t>
            </a:fld>
            <a:endParaRPr lang="en-US"/>
          </a:p>
        </p:txBody>
      </p:sp>
      <p:sp>
        <p:nvSpPr>
          <p:cNvPr id="4" name="Content Placeholder 3">
            <a:extLst>
              <a:ext uri="{FF2B5EF4-FFF2-40B4-BE49-F238E27FC236}">
                <a16:creationId xmlns:a16="http://schemas.microsoft.com/office/drawing/2014/main" id="{39C792C8-E0B8-46A6-B174-76602CE3B2E5}"/>
              </a:ext>
            </a:extLst>
          </p:cNvPr>
          <p:cNvSpPr>
            <a:spLocks noGrp="1"/>
          </p:cNvSpPr>
          <p:nvPr>
            <p:ph sz="quarter" idx="11"/>
          </p:nvPr>
        </p:nvSpPr>
        <p:spPr>
          <a:xfrm>
            <a:off x="677334" y="1699881"/>
            <a:ext cx="8305800" cy="4572000"/>
          </a:xfrm>
        </p:spPr>
        <p:txBody>
          <a:bodyPr>
            <a:normAutofit/>
          </a:bodyPr>
          <a:lstStyle/>
          <a:p>
            <a:r>
              <a:rPr lang="en-US" sz="2400" dirty="0">
                <a:latin typeface="Tahoma" panose="020B0604030504040204" pitchFamily="34" charset="0"/>
                <a:ea typeface="Tahoma" panose="020B0604030504040204" pitchFamily="34" charset="0"/>
                <a:cs typeface="Tahoma" panose="020B0604030504040204" pitchFamily="34" charset="0"/>
                <a:hlinkClick r:id="rId2"/>
              </a:rPr>
              <a:t>Crisis services webpage</a:t>
            </a:r>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hlinkClick r:id="rId3"/>
              </a:rPr>
              <a:t>Wisconsin Mental Health and Substance Use Needs Assessment 2019</a:t>
            </a:r>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rPr>
              <a:t>Crisis Intervention Services Survey (</a:t>
            </a:r>
            <a:r>
              <a:rPr lang="en-US" sz="2400" dirty="0">
                <a:latin typeface="Tahoma" panose="020B0604030504040204" pitchFamily="34" charset="0"/>
                <a:ea typeface="Tahoma" panose="020B0604030504040204" pitchFamily="34" charset="0"/>
                <a:cs typeface="Tahoma" panose="020B0604030504040204" pitchFamily="34" charset="0"/>
                <a:hlinkClick r:id="rId4"/>
              </a:rPr>
              <a:t>summary</a:t>
            </a:r>
            <a:r>
              <a:rPr lang="en-US" sz="2400" dirty="0">
                <a:latin typeface="Tahoma" panose="020B0604030504040204" pitchFamily="34" charset="0"/>
                <a:ea typeface="Tahoma" panose="020B0604030504040204" pitchFamily="34" charset="0"/>
                <a:cs typeface="Tahoma" panose="020B0604030504040204" pitchFamily="34" charset="0"/>
              </a:rPr>
              <a:t>)</a:t>
            </a:r>
          </a:p>
          <a:p>
            <a:r>
              <a:rPr lang="en-US" sz="2400" dirty="0">
                <a:latin typeface="Tahoma" panose="020B0604030504040204" pitchFamily="34" charset="0"/>
                <a:ea typeface="Tahoma" panose="020B0604030504040204" pitchFamily="34" charset="0"/>
                <a:cs typeface="Tahoma" panose="020B0604030504040204" pitchFamily="34" charset="0"/>
                <a:hlinkClick r:id="rId5"/>
              </a:rPr>
              <a:t>Differences in Crisis Services and Psychiatric Hospitalizations across Race and Ethnicity </a:t>
            </a:r>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hlinkClick r:id="rId6"/>
              </a:rPr>
              <a:t>Toolkit for Improving Crisis Intervention and Emergency Detention Services</a:t>
            </a:r>
            <a:endParaRPr lang="en-US" sz="2400"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4540945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rPr>
              <a:t>Training and networking</a:t>
            </a:r>
          </a:p>
        </p:txBody>
      </p:sp>
      <p:sp>
        <p:nvSpPr>
          <p:cNvPr id="3" name="Slide Number Placeholder 2"/>
          <p:cNvSpPr>
            <a:spLocks noGrp="1"/>
          </p:cNvSpPr>
          <p:nvPr>
            <p:ph type="sldNum" sz="quarter" idx="10"/>
          </p:nvPr>
        </p:nvSpPr>
        <p:spPr/>
        <p:txBody>
          <a:bodyPr/>
          <a:lstStyle/>
          <a:p>
            <a:fld id="{A43C80DB-1E10-4B42-A90C-FD4E89BD3390}" type="slidenum">
              <a:rPr lang="en-US" smtClean="0"/>
              <a:pPr/>
              <a:t>34</a:t>
            </a:fld>
            <a:endParaRPr lang="en-US"/>
          </a:p>
        </p:txBody>
      </p:sp>
      <p:sp>
        <p:nvSpPr>
          <p:cNvPr id="4" name="Content Placeholder 3"/>
          <p:cNvSpPr>
            <a:spLocks noGrp="1"/>
          </p:cNvSpPr>
          <p:nvPr>
            <p:ph sz="quarter" idx="11"/>
          </p:nvPr>
        </p:nvSpPr>
        <p:spPr/>
        <p:txBody>
          <a:bodyPr>
            <a:normAutofit/>
          </a:bodyPr>
          <a:lstStyle/>
          <a:p>
            <a:r>
              <a:rPr lang="en-US" sz="2400" dirty="0">
                <a:latin typeface="Tahoma" panose="020B0604030504040204" pitchFamily="34" charset="0"/>
                <a:ea typeface="Tahoma" panose="020B0604030504040204" pitchFamily="34" charset="0"/>
                <a:cs typeface="Tahoma" panose="020B0604030504040204" pitchFamily="34" charset="0"/>
                <a:hlinkClick r:id="rId2"/>
              </a:rPr>
              <a:t>Crisis Intervention Network</a:t>
            </a:r>
            <a:r>
              <a:rPr lang="en-US" sz="2400" dirty="0">
                <a:latin typeface="Tahoma" panose="020B0604030504040204" pitchFamily="34" charset="0"/>
                <a:ea typeface="Tahoma" panose="020B0604030504040204" pitchFamily="34" charset="0"/>
                <a:cs typeface="Tahoma" panose="020B0604030504040204" pitchFamily="34" charset="0"/>
              </a:rPr>
              <a:t> (monthly meetings)</a:t>
            </a:r>
          </a:p>
          <a:p>
            <a:r>
              <a:rPr lang="en-US" sz="2400" dirty="0">
                <a:latin typeface="Tahoma" panose="020B0604030504040204" pitchFamily="34" charset="0"/>
                <a:ea typeface="Tahoma" panose="020B0604030504040204" pitchFamily="34" charset="0"/>
                <a:cs typeface="Tahoma" panose="020B0604030504040204" pitchFamily="34" charset="0"/>
                <a:hlinkClick r:id="rId3"/>
              </a:rPr>
              <a:t>Behavioral Health Training Partnership</a:t>
            </a:r>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hlinkClick r:id="rId4"/>
              </a:rPr>
              <a:t>Crisis Intervention Team (CIT) Training Wisconsin</a:t>
            </a:r>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hlinkClick r:id="rId5"/>
              </a:rPr>
              <a:t>Wisconsin Dementia Care Project Learning Center</a:t>
            </a:r>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hlinkClick r:id="rId6"/>
              </a:rPr>
              <a:t>Crisis Intervention Conference</a:t>
            </a:r>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hlinkClick r:id="rId7"/>
              </a:rPr>
              <a:t>Mental Health and Substance Use Recovery Conference</a:t>
            </a:r>
            <a:endParaRPr lang="en-US" sz="2400" dirty="0">
              <a:latin typeface="Tahoma" panose="020B0604030504040204" pitchFamily="34" charset="0"/>
              <a:ea typeface="Tahoma" panose="020B0604030504040204" pitchFamily="34" charset="0"/>
              <a:cs typeface="Tahoma" panose="020B0604030504040204" pitchFamily="34" charset="0"/>
            </a:endParaRPr>
          </a:p>
          <a:p>
            <a:r>
              <a:rPr lang="en-US" sz="2400" dirty="0">
                <a:latin typeface="Tahoma" panose="020B0604030504040204" pitchFamily="34" charset="0"/>
                <a:ea typeface="Tahoma" panose="020B0604030504040204" pitchFamily="34" charset="0"/>
                <a:cs typeface="Tahoma" panose="020B0604030504040204" pitchFamily="34" charset="0"/>
                <a:hlinkClick r:id="rId8"/>
              </a:rPr>
              <a:t>Wisconsin Public Psychiatry Network Teleconference</a:t>
            </a:r>
            <a:r>
              <a:rPr lang="en-US" sz="2400" dirty="0">
                <a:latin typeface="Tahoma" panose="020B0604030504040204" pitchFamily="34" charset="0"/>
                <a:ea typeface="Tahoma" panose="020B0604030504040204" pitchFamily="34" charset="0"/>
                <a:cs typeface="Tahoma" panose="020B0604030504040204" pitchFamily="34" charset="0"/>
              </a:rPr>
              <a:t> (twice monthly webinars)</a:t>
            </a:r>
          </a:p>
        </p:txBody>
      </p:sp>
    </p:spTree>
    <p:extLst>
      <p:ext uri="{BB962C8B-B14F-4D97-AF65-F5344CB8AC3E}">
        <p14:creationId xmlns:p14="http://schemas.microsoft.com/office/powerpoint/2010/main" val="15317070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E8D149-D6CC-4D85-8E0D-186122D2F9BB}"/>
              </a:ext>
            </a:extLst>
          </p:cNvPr>
          <p:cNvSpPr>
            <a:spLocks noGrp="1"/>
          </p:cNvSpPr>
          <p:nvPr>
            <p:ph type="title"/>
          </p:nvPr>
        </p:nvSpPr>
        <p:spPr/>
        <p:txBody>
          <a:bodyPr/>
          <a:lstStyle/>
          <a:p>
            <a:r>
              <a:rPr lang="en-US" dirty="0">
                <a:solidFill>
                  <a:schemeClr val="accent2">
                    <a:lumMod val="50000"/>
                  </a:schemeClr>
                </a:solidFill>
              </a:rPr>
              <a:t>Crisis services workgroup</a:t>
            </a:r>
          </a:p>
        </p:txBody>
      </p:sp>
      <p:sp>
        <p:nvSpPr>
          <p:cNvPr id="3" name="Slide Number Placeholder 2">
            <a:extLst>
              <a:ext uri="{FF2B5EF4-FFF2-40B4-BE49-F238E27FC236}">
                <a16:creationId xmlns:a16="http://schemas.microsoft.com/office/drawing/2014/main" id="{2C393970-9E94-494A-AFE4-2D614022E964}"/>
              </a:ext>
            </a:extLst>
          </p:cNvPr>
          <p:cNvSpPr>
            <a:spLocks noGrp="1"/>
          </p:cNvSpPr>
          <p:nvPr>
            <p:ph type="sldNum" sz="quarter" idx="10"/>
          </p:nvPr>
        </p:nvSpPr>
        <p:spPr/>
        <p:txBody>
          <a:bodyPr/>
          <a:lstStyle/>
          <a:p>
            <a:fld id="{A43C80DB-1E10-4B42-A90C-FD4E89BD3390}" type="slidenum">
              <a:rPr lang="en-US" smtClean="0"/>
              <a:pPr/>
              <a:t>35</a:t>
            </a:fld>
            <a:endParaRPr lang="en-US"/>
          </a:p>
        </p:txBody>
      </p:sp>
      <p:sp>
        <p:nvSpPr>
          <p:cNvPr id="4" name="Content Placeholder 3">
            <a:extLst>
              <a:ext uri="{FF2B5EF4-FFF2-40B4-BE49-F238E27FC236}">
                <a16:creationId xmlns:a16="http://schemas.microsoft.com/office/drawing/2014/main" id="{4B31834C-E9CB-42F3-8D46-553E6A5BD2D2}"/>
              </a:ext>
            </a:extLst>
          </p:cNvPr>
          <p:cNvSpPr>
            <a:spLocks noGrp="1"/>
          </p:cNvSpPr>
          <p:nvPr>
            <p:ph sz="quarter" idx="11"/>
          </p:nvPr>
        </p:nvSpPr>
        <p:spPr>
          <a:xfrm>
            <a:off x="812800" y="1651924"/>
            <a:ext cx="8686800" cy="4572000"/>
          </a:xfrm>
        </p:spPr>
        <p:txBody>
          <a:bodyPr>
            <a:normAutofit/>
          </a:bodyPr>
          <a:lstStyle/>
          <a:p>
            <a:pPr>
              <a:lnSpc>
                <a:spcPct val="107000"/>
              </a:lnSpc>
              <a:spcBef>
                <a:spcPts val="0"/>
              </a:spcBef>
            </a:pPr>
            <a:r>
              <a:rPr lang="en-US" sz="2400" dirty="0">
                <a:latin typeface="Tahoma" panose="020B0604030504040204" pitchFamily="34" charset="0"/>
                <a:ea typeface="Tahoma" panose="020B0604030504040204" pitchFamily="34" charset="0"/>
                <a:cs typeface="Tahoma" panose="020B0604030504040204" pitchFamily="34" charset="0"/>
              </a:rPr>
              <a:t>Partnership formed in early 2019 between counties and DHS</a:t>
            </a:r>
          </a:p>
          <a:p>
            <a:pPr>
              <a:lnSpc>
                <a:spcPct val="107000"/>
              </a:lnSpc>
              <a:spcBef>
                <a:spcPts val="0"/>
              </a:spcBef>
            </a:pPr>
            <a:r>
              <a:rPr lang="en-US" sz="2400" dirty="0">
                <a:latin typeface="Tahoma" panose="020B0604030504040204" pitchFamily="34" charset="0"/>
                <a:ea typeface="Tahoma" panose="020B0604030504040204" pitchFamily="34" charset="0"/>
                <a:cs typeface="Tahoma" panose="020B0604030504040204" pitchFamily="34" charset="0"/>
              </a:rPr>
              <a:t>Focus: Improve the overall crisis infrastructure using </a:t>
            </a:r>
            <a:r>
              <a:rPr lang="en-US" sz="2400" i="1" dirty="0">
                <a:latin typeface="Tahoma" panose="020B0604030504040204" pitchFamily="34" charset="0"/>
                <a:ea typeface="Tahoma" panose="020B0604030504040204" pitchFamily="34" charset="0"/>
                <a:cs typeface="Tahoma" panose="020B0604030504040204" pitchFamily="34" charset="0"/>
              </a:rPr>
              <a:t>Crisis Now </a:t>
            </a:r>
            <a:r>
              <a:rPr lang="en-US" sz="2400" dirty="0">
                <a:latin typeface="Tahoma" panose="020B0604030504040204" pitchFamily="34" charset="0"/>
                <a:ea typeface="Tahoma" panose="020B0604030504040204" pitchFamily="34" charset="0"/>
                <a:cs typeface="Tahoma" panose="020B0604030504040204" pitchFamily="34" charset="0"/>
              </a:rPr>
              <a:t>framework</a:t>
            </a:r>
          </a:p>
          <a:p>
            <a:pPr>
              <a:lnSpc>
                <a:spcPct val="107000"/>
              </a:lnSpc>
              <a:spcBef>
                <a:spcPts val="0"/>
              </a:spcBef>
            </a:pPr>
            <a:r>
              <a:rPr lang="en-US" sz="2400" dirty="0">
                <a:latin typeface="Tahoma" panose="020B0604030504040204" pitchFamily="34" charset="0"/>
                <a:ea typeface="Tahoma" panose="020B0604030504040204" pitchFamily="34" charset="0"/>
                <a:cs typeface="Tahoma" panose="020B0604030504040204" pitchFamily="34" charset="0"/>
              </a:rPr>
              <a:t>Workgroups formed in January 2021:</a:t>
            </a:r>
          </a:p>
          <a:p>
            <a:pPr marL="566737" lvl="2" indent="-342900">
              <a:lnSpc>
                <a:spcPct val="107000"/>
              </a:lnSpc>
              <a:spcBef>
                <a:spcPts val="0"/>
              </a:spcBef>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Diversity, equity, and inclusion </a:t>
            </a:r>
          </a:p>
          <a:p>
            <a:pPr marL="566737" lvl="2" indent="-342900">
              <a:lnSpc>
                <a:spcPct val="107000"/>
              </a:lnSpc>
              <a:spcBef>
                <a:spcPts val="0"/>
              </a:spcBef>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Law enforcement and emergency detention</a:t>
            </a:r>
          </a:p>
          <a:p>
            <a:pPr marL="566737" lvl="2" indent="-342900">
              <a:lnSpc>
                <a:spcPct val="107000"/>
              </a:lnSpc>
              <a:spcBef>
                <a:spcPts val="0"/>
              </a:spcBef>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Medical clearance (Wisconsin SMART evaluation)</a:t>
            </a:r>
          </a:p>
          <a:p>
            <a:pPr marL="566737" lvl="2" indent="-342900">
              <a:lnSpc>
                <a:spcPct val="107000"/>
              </a:lnSpc>
              <a:spcBef>
                <a:spcPts val="0"/>
              </a:spcBef>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Substance use disorder </a:t>
            </a:r>
          </a:p>
          <a:p>
            <a:pPr marL="566737" lvl="2" indent="-342900">
              <a:lnSpc>
                <a:spcPct val="107000"/>
              </a:lnSpc>
              <a:spcBef>
                <a:spcPts val="0"/>
              </a:spcBef>
              <a:buFont typeface="Arial" panose="020B0604020202020204" pitchFamily="34" charset="0"/>
              <a:buChar char="•"/>
            </a:pPr>
            <a:r>
              <a:rPr lang="en-US" sz="2000" dirty="0">
                <a:latin typeface="Tahoma" panose="020B0604030504040204" pitchFamily="34" charset="0"/>
                <a:ea typeface="Tahoma" panose="020B0604030504040204" pitchFamily="34" charset="0"/>
                <a:cs typeface="Tahoma" panose="020B0604030504040204" pitchFamily="34" charset="0"/>
              </a:rPr>
              <a:t>Telehealth</a:t>
            </a:r>
          </a:p>
          <a:p>
            <a:pPr marL="452437" lvl="2">
              <a:lnSpc>
                <a:spcPct val="107000"/>
              </a:lnSpc>
              <a:spcBef>
                <a:spcPts val="0"/>
              </a:spcBef>
            </a:pPr>
            <a:endParaRPr lang="en-US" sz="1600" dirty="0">
              <a:latin typeface="Tahoma" panose="020B0604030504040204" pitchFamily="34" charset="0"/>
              <a:ea typeface="Tahoma" panose="020B0604030504040204" pitchFamily="34" charset="0"/>
              <a:cs typeface="Tahoma" panose="020B0604030504040204" pitchFamily="34" charset="0"/>
            </a:endParaRPr>
          </a:p>
          <a:p>
            <a:pPr marL="0">
              <a:lnSpc>
                <a:spcPct val="107000"/>
              </a:lnSpc>
              <a:spcBef>
                <a:spcPts val="0"/>
              </a:spcBef>
            </a:pPr>
            <a:endParaRPr lang="en-US" sz="12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9046797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4ED70A-B626-4D1D-A811-AD68F2C29D14}"/>
              </a:ext>
            </a:extLst>
          </p:cNvPr>
          <p:cNvSpPr>
            <a:spLocks noGrp="1"/>
          </p:cNvSpPr>
          <p:nvPr>
            <p:ph type="title"/>
          </p:nvPr>
        </p:nvSpPr>
        <p:spPr/>
        <p:txBody>
          <a:bodyPr/>
          <a:lstStyle/>
          <a:p>
            <a:r>
              <a:rPr lang="en-US" dirty="0">
                <a:solidFill>
                  <a:schemeClr val="accent2">
                    <a:lumMod val="50000"/>
                  </a:schemeClr>
                </a:solidFill>
              </a:rPr>
              <a:t>Diversity, equity, and inclusion</a:t>
            </a:r>
          </a:p>
        </p:txBody>
      </p:sp>
      <p:sp>
        <p:nvSpPr>
          <p:cNvPr id="3" name="Slide Number Placeholder 2">
            <a:extLst>
              <a:ext uri="{FF2B5EF4-FFF2-40B4-BE49-F238E27FC236}">
                <a16:creationId xmlns:a16="http://schemas.microsoft.com/office/drawing/2014/main" id="{0F5240CD-5EAD-449D-8DFC-EC0F3F516F6B}"/>
              </a:ext>
            </a:extLst>
          </p:cNvPr>
          <p:cNvSpPr>
            <a:spLocks noGrp="1"/>
          </p:cNvSpPr>
          <p:nvPr>
            <p:ph type="sldNum" sz="quarter" idx="10"/>
          </p:nvPr>
        </p:nvSpPr>
        <p:spPr/>
        <p:txBody>
          <a:bodyPr/>
          <a:lstStyle/>
          <a:p>
            <a:fld id="{A43C80DB-1E10-4B42-A90C-FD4E89BD3390}" type="slidenum">
              <a:rPr lang="en-US" smtClean="0"/>
              <a:pPr/>
              <a:t>36</a:t>
            </a:fld>
            <a:endParaRPr lang="en-US"/>
          </a:p>
        </p:txBody>
      </p:sp>
      <p:sp>
        <p:nvSpPr>
          <p:cNvPr id="4" name="Content Placeholder 3">
            <a:extLst>
              <a:ext uri="{FF2B5EF4-FFF2-40B4-BE49-F238E27FC236}">
                <a16:creationId xmlns:a16="http://schemas.microsoft.com/office/drawing/2014/main" id="{B0417A16-7B3B-4B5A-B4D5-07B4379718DC}"/>
              </a:ext>
            </a:extLst>
          </p:cNvPr>
          <p:cNvSpPr>
            <a:spLocks noGrp="1"/>
          </p:cNvSpPr>
          <p:nvPr>
            <p:ph sz="quarter" idx="11"/>
          </p:nvPr>
        </p:nvSpPr>
        <p:spPr>
          <a:xfrm>
            <a:off x="406400" y="1469362"/>
            <a:ext cx="9715500" cy="4572000"/>
          </a:xfrm>
        </p:spPr>
        <p:txBody>
          <a:bodyPr>
            <a:noAutofit/>
          </a:bodyPr>
          <a:lstStyle/>
          <a:p>
            <a:r>
              <a:rPr lang="en-US" sz="2400" dirty="0">
                <a:latin typeface="Tahoma" panose="020B0604030504040204" pitchFamily="34" charset="0"/>
                <a:ea typeface="Tahoma" panose="020B0604030504040204" pitchFamily="34" charset="0"/>
                <a:cs typeface="Tahoma" panose="020B0604030504040204" pitchFamily="34" charset="0"/>
              </a:rPr>
              <a:t>Non-white Wisconsinites have disproportionately high involvement with crisis programs and disproportionally low involvement in non-crisis mental health programs.</a:t>
            </a:r>
          </a:p>
          <a:p>
            <a:r>
              <a:rPr lang="en-US" sz="2400" dirty="0">
                <a:latin typeface="Tahoma" panose="020B0604030504040204" pitchFamily="34" charset="0"/>
                <a:ea typeface="Tahoma" panose="020B0604030504040204" pitchFamily="34" charset="0"/>
                <a:cs typeface="Tahoma" panose="020B0604030504040204" pitchFamily="34" charset="0"/>
              </a:rPr>
              <a:t>Focus is on implementation of the </a:t>
            </a:r>
            <a:r>
              <a:rPr lang="en-US" sz="2400" dirty="0">
                <a:latin typeface="Tahoma" panose="020B0604030504040204" pitchFamily="34" charset="0"/>
                <a:ea typeface="Tahoma" panose="020B0604030504040204" pitchFamily="34" charset="0"/>
                <a:cs typeface="Tahoma" panose="020B0604030504040204" pitchFamily="34" charset="0"/>
                <a:hlinkClick r:id="rId2"/>
              </a:rPr>
              <a:t>National Standards for Culturally and Linguistically Appropriate Services </a:t>
            </a:r>
            <a:r>
              <a:rPr lang="en-US" sz="2400" dirty="0">
                <a:latin typeface="Tahoma" panose="020B0604030504040204" pitchFamily="34" charset="0"/>
                <a:ea typeface="Tahoma" panose="020B0604030504040204" pitchFamily="34" charset="0"/>
                <a:cs typeface="Tahoma" panose="020B0604030504040204" pitchFamily="34" charset="0"/>
              </a:rPr>
              <a:t>in crisis programs in order to reduce disparity.</a:t>
            </a:r>
          </a:p>
          <a:p>
            <a:r>
              <a:rPr lang="en-US" sz="2400" dirty="0">
                <a:latin typeface="Tahoma" panose="020B0604030504040204" pitchFamily="34" charset="0"/>
                <a:ea typeface="Tahoma" panose="020B0604030504040204" pitchFamily="34" charset="0"/>
                <a:cs typeface="Tahoma" panose="020B0604030504040204" pitchFamily="34" charset="0"/>
              </a:rPr>
              <a:t>Family Services of Northeast Wisconsin, which provides crisis services to 16 counties, launched a pilot program providing diversity, equity, and inclusion specific training and ongoing consultation to crisis staff.</a:t>
            </a:r>
          </a:p>
          <a:p>
            <a:r>
              <a:rPr lang="en-US" sz="2400" dirty="0">
                <a:latin typeface="Tahoma" panose="020B0604030504040204" pitchFamily="34" charset="0"/>
                <a:ea typeface="Tahoma" panose="020B0604030504040204" pitchFamily="34" charset="0"/>
                <a:cs typeface="Tahoma" panose="020B0604030504040204" pitchFamily="34" charset="0"/>
              </a:rPr>
              <a:t>Family Services added diversity, equity, and inclusion materials to Crisis staff orientation, ongoing training, and to yearly staff evaluations. </a:t>
            </a:r>
          </a:p>
          <a:p>
            <a:pPr marL="0" lvl="1" indent="0">
              <a:lnSpc>
                <a:spcPct val="107000"/>
              </a:lnSpc>
              <a:spcBef>
                <a:spcPts val="0"/>
              </a:spcBef>
              <a:buNone/>
            </a:pPr>
            <a:endParaRPr lang="en-US" sz="3200" dirty="0">
              <a:latin typeface="Tahoma" panose="020B0604030504040204" pitchFamily="34" charset="0"/>
              <a:ea typeface="Tahoma" panose="020B0604030504040204" pitchFamily="34" charset="0"/>
              <a:cs typeface="Tahoma" panose="020B0604030504040204" pitchFamily="34" charset="0"/>
            </a:endParaRPr>
          </a:p>
          <a:p>
            <a:endParaRPr lang="en-US" sz="3200" dirty="0">
              <a:latin typeface="Tahoma" panose="020B0604030504040204" pitchFamily="34" charset="0"/>
              <a:ea typeface="Tahoma" panose="020B0604030504040204" pitchFamily="34" charset="0"/>
              <a:cs typeface="Tahoma" panose="020B0604030504040204" pitchFamily="34" charset="0"/>
            </a:endParaRPr>
          </a:p>
          <a:p>
            <a:endParaRPr lang="en-US" dirty="0"/>
          </a:p>
        </p:txBody>
      </p:sp>
    </p:spTree>
    <p:extLst>
      <p:ext uri="{BB962C8B-B14F-4D97-AF65-F5344CB8AC3E}">
        <p14:creationId xmlns:p14="http://schemas.microsoft.com/office/powerpoint/2010/main" val="675986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2A320-70B3-4327-AFB4-6E2EE7B71A2E}"/>
              </a:ext>
            </a:extLst>
          </p:cNvPr>
          <p:cNvSpPr>
            <a:spLocks noGrp="1"/>
          </p:cNvSpPr>
          <p:nvPr>
            <p:ph type="title"/>
          </p:nvPr>
        </p:nvSpPr>
        <p:spPr>
          <a:xfrm>
            <a:off x="702732" y="182880"/>
            <a:ext cx="8229600" cy="1341120"/>
          </a:xfrm>
        </p:spPr>
        <p:txBody>
          <a:bodyPr/>
          <a:lstStyle/>
          <a:p>
            <a:r>
              <a:rPr lang="en-US" dirty="0">
                <a:solidFill>
                  <a:schemeClr val="accent2">
                    <a:lumMod val="50000"/>
                  </a:schemeClr>
                </a:solidFill>
              </a:rPr>
              <a:t>Law enforcement and emergency detention</a:t>
            </a:r>
          </a:p>
        </p:txBody>
      </p:sp>
      <p:sp>
        <p:nvSpPr>
          <p:cNvPr id="3" name="Slide Number Placeholder 2">
            <a:extLst>
              <a:ext uri="{FF2B5EF4-FFF2-40B4-BE49-F238E27FC236}">
                <a16:creationId xmlns:a16="http://schemas.microsoft.com/office/drawing/2014/main" id="{AA8C042A-030E-466B-9067-5C694F2816CA}"/>
              </a:ext>
            </a:extLst>
          </p:cNvPr>
          <p:cNvSpPr>
            <a:spLocks noGrp="1"/>
          </p:cNvSpPr>
          <p:nvPr>
            <p:ph type="sldNum" sz="quarter" idx="10"/>
          </p:nvPr>
        </p:nvSpPr>
        <p:spPr/>
        <p:txBody>
          <a:bodyPr/>
          <a:lstStyle/>
          <a:p>
            <a:fld id="{A43C80DB-1E10-4B42-A90C-FD4E89BD3390}" type="slidenum">
              <a:rPr lang="en-US" smtClean="0"/>
              <a:pPr/>
              <a:t>37</a:t>
            </a:fld>
            <a:endParaRPr lang="en-US"/>
          </a:p>
        </p:txBody>
      </p:sp>
      <p:sp>
        <p:nvSpPr>
          <p:cNvPr id="4" name="Content Placeholder 3">
            <a:extLst>
              <a:ext uri="{FF2B5EF4-FFF2-40B4-BE49-F238E27FC236}">
                <a16:creationId xmlns:a16="http://schemas.microsoft.com/office/drawing/2014/main" id="{DC9C9ACF-4C70-4AC1-982B-D440FB6A35AD}"/>
              </a:ext>
            </a:extLst>
          </p:cNvPr>
          <p:cNvSpPr>
            <a:spLocks noGrp="1"/>
          </p:cNvSpPr>
          <p:nvPr>
            <p:ph sz="quarter" idx="11"/>
          </p:nvPr>
        </p:nvSpPr>
        <p:spPr>
          <a:xfrm>
            <a:off x="702732" y="1467443"/>
            <a:ext cx="8229600" cy="4572000"/>
          </a:xfrm>
        </p:spPr>
        <p:txBody>
          <a:bodyPr>
            <a:noAutofit/>
          </a:bodyPr>
          <a:lstStyle/>
          <a:p>
            <a:pPr marL="0" indent="0">
              <a:lnSpc>
                <a:spcPct val="115000"/>
              </a:lnSpc>
              <a:spcBef>
                <a:spcPts val="0"/>
              </a:spcBef>
              <a:buNone/>
            </a:pPr>
            <a:r>
              <a:rPr lang="en-US" sz="2400" dirty="0">
                <a:latin typeface="Tahoma" panose="020B0604030504040204" pitchFamily="34" charset="0"/>
                <a:ea typeface="Tahoma" panose="020B0604030504040204" pitchFamily="34" charset="0"/>
                <a:cs typeface="Tahoma" panose="020B0604030504040204" pitchFamily="34" charset="0"/>
              </a:rPr>
              <a:t>The focus is on structuring crisis services so law enforcement is not a primary responder during crisis. </a:t>
            </a:r>
          </a:p>
          <a:p>
            <a:pPr>
              <a:lnSpc>
                <a:spcPct val="115000"/>
              </a:lnSpc>
              <a:spcBef>
                <a:spcPts val="0"/>
              </a:spcBef>
              <a:tabLst>
                <a:tab pos="228600" algn="l"/>
              </a:tabLst>
            </a:pPr>
            <a:r>
              <a:rPr lang="en-US" sz="2400" dirty="0">
                <a:latin typeface="Tahoma" panose="020B0604030504040204" pitchFamily="34" charset="0"/>
                <a:ea typeface="Tahoma" panose="020B0604030504040204" pitchFamily="34" charset="0"/>
                <a:cs typeface="Tahoma" panose="020B0604030504040204" pitchFamily="34" charset="0"/>
              </a:rPr>
              <a:t>Promote earlier access to effective behavioral health care</a:t>
            </a:r>
          </a:p>
          <a:p>
            <a:pPr>
              <a:lnSpc>
                <a:spcPct val="115000"/>
              </a:lnSpc>
              <a:spcBef>
                <a:spcPts val="0"/>
              </a:spcBef>
              <a:tabLst>
                <a:tab pos="228600" algn="l"/>
              </a:tabLst>
            </a:pPr>
            <a:r>
              <a:rPr lang="en-US" sz="2400" dirty="0">
                <a:latin typeface="Tahoma" panose="020B0604030504040204" pitchFamily="34" charset="0"/>
                <a:ea typeface="Tahoma" panose="020B0604030504040204" pitchFamily="34" charset="0"/>
                <a:cs typeface="Tahoma" panose="020B0604030504040204" pitchFamily="34" charset="0"/>
              </a:rPr>
              <a:t>Crisis services ideally rendered before law enforcement is involved</a:t>
            </a:r>
          </a:p>
          <a:p>
            <a:pPr>
              <a:lnSpc>
                <a:spcPct val="115000"/>
              </a:lnSpc>
              <a:spcBef>
                <a:spcPts val="0"/>
              </a:spcBef>
              <a:tabLst>
                <a:tab pos="228600" algn="l"/>
              </a:tabLst>
            </a:pPr>
            <a:r>
              <a:rPr lang="en-US" sz="2400" dirty="0">
                <a:latin typeface="Tahoma" panose="020B0604030504040204" pitchFamily="34" charset="0"/>
                <a:ea typeface="Tahoma" panose="020B0604030504040204" pitchFamily="34" charset="0"/>
                <a:cs typeface="Tahoma" panose="020B0604030504040204" pitchFamily="34" charset="0"/>
              </a:rPr>
              <a:t>If law enforcement is involved, co-responder and Crisis Intervention Team (CIT) are preferred</a:t>
            </a:r>
          </a:p>
          <a:p>
            <a:pPr>
              <a:lnSpc>
                <a:spcPct val="115000"/>
              </a:lnSpc>
              <a:spcBef>
                <a:spcPts val="0"/>
              </a:spcBef>
              <a:tabLst>
                <a:tab pos="228600" algn="l"/>
              </a:tabLst>
            </a:pPr>
            <a:r>
              <a:rPr lang="en-US" sz="2400" dirty="0">
                <a:latin typeface="Tahoma" panose="020B0604030504040204" pitchFamily="34" charset="0"/>
                <a:ea typeface="Tahoma" panose="020B0604030504040204" pitchFamily="34" charset="0"/>
                <a:cs typeface="Tahoma" panose="020B0604030504040204" pitchFamily="34" charset="0"/>
              </a:rPr>
              <a:t>Minimize the use of emergency departments</a:t>
            </a:r>
          </a:p>
          <a:p>
            <a:pPr>
              <a:lnSpc>
                <a:spcPct val="115000"/>
              </a:lnSpc>
              <a:spcBef>
                <a:spcPts val="0"/>
              </a:spcBef>
              <a:tabLst>
                <a:tab pos="228600" algn="l"/>
              </a:tabLst>
            </a:pPr>
            <a:r>
              <a:rPr lang="en-US" sz="2400" dirty="0">
                <a:latin typeface="Tahoma" panose="020B0604030504040204" pitchFamily="34" charset="0"/>
                <a:ea typeface="Tahoma" panose="020B0604030504040204" pitchFamily="34" charset="0"/>
                <a:cs typeface="Tahoma" panose="020B0604030504040204" pitchFamily="34" charset="0"/>
              </a:rPr>
              <a:t>Use of stabilization resources and diversion (residential stabilization)</a:t>
            </a:r>
          </a:p>
          <a:p>
            <a:pPr>
              <a:lnSpc>
                <a:spcPct val="115000"/>
              </a:lnSpc>
              <a:spcBef>
                <a:spcPts val="0"/>
              </a:spcBef>
              <a:tabLst>
                <a:tab pos="228600" algn="l"/>
              </a:tabLst>
            </a:pPr>
            <a:r>
              <a:rPr lang="en-US" sz="2400" dirty="0">
                <a:latin typeface="Tahoma" panose="020B0604030504040204" pitchFamily="34" charset="0"/>
                <a:ea typeface="Tahoma" panose="020B0604030504040204" pitchFamily="34" charset="0"/>
                <a:cs typeface="Tahoma" panose="020B0604030504040204" pitchFamily="34" charset="0"/>
              </a:rPr>
              <a:t>When transportation is required minimize reliance on law enforcement</a:t>
            </a:r>
          </a:p>
          <a:p>
            <a:endParaRPr lang="en-US" dirty="0"/>
          </a:p>
        </p:txBody>
      </p:sp>
    </p:spTree>
    <p:extLst>
      <p:ext uri="{BB962C8B-B14F-4D97-AF65-F5344CB8AC3E}">
        <p14:creationId xmlns:p14="http://schemas.microsoft.com/office/powerpoint/2010/main" val="309537408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7AA2B7-93DA-442A-8020-62B457FE4847}"/>
              </a:ext>
            </a:extLst>
          </p:cNvPr>
          <p:cNvSpPr>
            <a:spLocks noGrp="1"/>
          </p:cNvSpPr>
          <p:nvPr>
            <p:ph type="title"/>
          </p:nvPr>
        </p:nvSpPr>
        <p:spPr>
          <a:xfrm>
            <a:off x="609600" y="185928"/>
            <a:ext cx="8839200" cy="1524000"/>
          </a:xfrm>
        </p:spPr>
        <p:txBody>
          <a:bodyPr>
            <a:noAutofit/>
          </a:bodyPr>
          <a:lstStyle/>
          <a:p>
            <a:r>
              <a:rPr lang="en-US" dirty="0">
                <a:solidFill>
                  <a:schemeClr val="accent2">
                    <a:lumMod val="50000"/>
                  </a:schemeClr>
                </a:solidFill>
              </a:rPr>
              <a:t>Law enforcement and emergency detention pilot projects</a:t>
            </a:r>
          </a:p>
        </p:txBody>
      </p:sp>
      <p:sp>
        <p:nvSpPr>
          <p:cNvPr id="3" name="Slide Number Placeholder 2">
            <a:extLst>
              <a:ext uri="{FF2B5EF4-FFF2-40B4-BE49-F238E27FC236}">
                <a16:creationId xmlns:a16="http://schemas.microsoft.com/office/drawing/2014/main" id="{30966DEF-D8EA-4421-95A7-29E0D7BBF53E}"/>
              </a:ext>
            </a:extLst>
          </p:cNvPr>
          <p:cNvSpPr>
            <a:spLocks noGrp="1"/>
          </p:cNvSpPr>
          <p:nvPr>
            <p:ph type="sldNum" sz="quarter" idx="10"/>
          </p:nvPr>
        </p:nvSpPr>
        <p:spPr/>
        <p:txBody>
          <a:bodyPr/>
          <a:lstStyle/>
          <a:p>
            <a:fld id="{A43C80DB-1E10-4B42-A90C-FD4E89BD3390}" type="slidenum">
              <a:rPr lang="en-US" smtClean="0"/>
              <a:pPr/>
              <a:t>38</a:t>
            </a:fld>
            <a:endParaRPr lang="en-US"/>
          </a:p>
        </p:txBody>
      </p:sp>
      <p:sp>
        <p:nvSpPr>
          <p:cNvPr id="4" name="Content Placeholder 3">
            <a:extLst>
              <a:ext uri="{FF2B5EF4-FFF2-40B4-BE49-F238E27FC236}">
                <a16:creationId xmlns:a16="http://schemas.microsoft.com/office/drawing/2014/main" id="{41815807-A187-4228-BCF2-29670BA34647}"/>
              </a:ext>
            </a:extLst>
          </p:cNvPr>
          <p:cNvSpPr>
            <a:spLocks noGrp="1"/>
          </p:cNvSpPr>
          <p:nvPr>
            <p:ph sz="quarter" idx="11"/>
          </p:nvPr>
        </p:nvSpPr>
        <p:spPr>
          <a:xfrm>
            <a:off x="609600" y="1709928"/>
            <a:ext cx="9067800" cy="4572000"/>
          </a:xfrm>
        </p:spPr>
        <p:txBody>
          <a:bodyPr>
            <a:normAutofit/>
          </a:bodyPr>
          <a:lstStyle/>
          <a:p>
            <a:pPr marL="0" indent="0">
              <a:lnSpc>
                <a:spcPct val="115000"/>
              </a:lnSpc>
              <a:spcBef>
                <a:spcPts val="0"/>
              </a:spcBef>
              <a:buNone/>
            </a:pPr>
            <a:r>
              <a:rPr lang="en-US" sz="2400" dirty="0">
                <a:latin typeface="Tahoma" panose="020B0604030504040204" pitchFamily="34" charset="0"/>
                <a:ea typeface="Tahoma" panose="020B0604030504040204" pitchFamily="34" charset="0"/>
                <a:cs typeface="Tahoma" panose="020B0604030504040204" pitchFamily="34" charset="0"/>
              </a:rPr>
              <a:t>Rapid cycle pilot projects</a:t>
            </a:r>
          </a:p>
          <a:p>
            <a:pPr>
              <a:lnSpc>
                <a:spcPct val="115000"/>
              </a:lnSpc>
              <a:spcBef>
                <a:spcPts val="0"/>
              </a:spcBef>
            </a:pPr>
            <a:r>
              <a:rPr lang="en-US" sz="2400" dirty="0">
                <a:latin typeface="Tahoma" panose="020B0604030504040204" pitchFamily="34" charset="0"/>
                <a:ea typeface="Tahoma" panose="020B0604030504040204" pitchFamily="34" charset="0"/>
                <a:cs typeface="Tahoma" panose="020B0604030504040204" pitchFamily="34" charset="0"/>
              </a:rPr>
              <a:t>Building peer support involvement</a:t>
            </a:r>
          </a:p>
          <a:p>
            <a:pPr>
              <a:lnSpc>
                <a:spcPct val="115000"/>
              </a:lnSpc>
              <a:spcBef>
                <a:spcPts val="0"/>
              </a:spcBef>
            </a:pPr>
            <a:r>
              <a:rPr lang="en-US" sz="2400" dirty="0">
                <a:latin typeface="Tahoma" panose="020B0604030504040204" pitchFamily="34" charset="0"/>
                <a:ea typeface="Tahoma" panose="020B0604030504040204" pitchFamily="34" charset="0"/>
                <a:cs typeface="Tahoma" panose="020B0604030504040204" pitchFamily="34" charset="0"/>
              </a:rPr>
              <a:t>Training to emergency medical services</a:t>
            </a:r>
          </a:p>
          <a:p>
            <a:pPr>
              <a:lnSpc>
                <a:spcPct val="115000"/>
              </a:lnSpc>
              <a:spcBef>
                <a:spcPts val="0"/>
              </a:spcBef>
            </a:pPr>
            <a:r>
              <a:rPr lang="en-US" sz="2400" dirty="0">
                <a:latin typeface="Tahoma" panose="020B0604030504040204" pitchFamily="34" charset="0"/>
                <a:ea typeface="Tahoma" panose="020B0604030504040204" pitchFamily="34" charset="0"/>
                <a:cs typeface="Tahoma" panose="020B0604030504040204" pitchFamily="34" charset="0"/>
              </a:rPr>
              <a:t>Improving crisis visibility and coordination with law enforcement</a:t>
            </a:r>
          </a:p>
          <a:p>
            <a:pPr>
              <a:lnSpc>
                <a:spcPct val="115000"/>
              </a:lnSpc>
              <a:spcBef>
                <a:spcPts val="0"/>
              </a:spcBef>
            </a:pPr>
            <a:r>
              <a:rPr lang="en-US" sz="2400" dirty="0">
                <a:latin typeface="Tahoma" panose="020B0604030504040204" pitchFamily="34" charset="0"/>
                <a:ea typeface="Tahoma" panose="020B0604030504040204" pitchFamily="34" charset="0"/>
                <a:cs typeface="Tahoma" panose="020B0604030504040204" pitchFamily="34" charset="0"/>
              </a:rPr>
              <a:t>Connecting jail residents to mainstream behavioral health services</a:t>
            </a:r>
          </a:p>
          <a:p>
            <a:pPr>
              <a:lnSpc>
                <a:spcPct val="115000"/>
              </a:lnSpc>
              <a:spcBef>
                <a:spcPts val="0"/>
              </a:spcBef>
            </a:pPr>
            <a:r>
              <a:rPr lang="en-US" sz="2400" dirty="0">
                <a:latin typeface="Tahoma" panose="020B0604030504040204" pitchFamily="34" charset="0"/>
                <a:ea typeface="Tahoma" panose="020B0604030504040204" pitchFamily="34" charset="0"/>
                <a:cs typeface="Tahoma" panose="020B0604030504040204" pitchFamily="34" charset="0"/>
              </a:rPr>
              <a:t>Embedding crisis responder in sheriff’s department</a:t>
            </a:r>
          </a:p>
          <a:p>
            <a:pPr marL="0" indent="0">
              <a:buNone/>
            </a:pPr>
            <a:endParaRPr lang="en-US" dirty="0"/>
          </a:p>
        </p:txBody>
      </p:sp>
    </p:spTree>
    <p:extLst>
      <p:ext uri="{BB962C8B-B14F-4D97-AF65-F5344CB8AC3E}">
        <p14:creationId xmlns:p14="http://schemas.microsoft.com/office/powerpoint/2010/main" val="161557757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0DD36D-D1CB-4A42-A719-47C809AC246A}"/>
              </a:ext>
            </a:extLst>
          </p:cNvPr>
          <p:cNvSpPr>
            <a:spLocks noGrp="1"/>
          </p:cNvSpPr>
          <p:nvPr>
            <p:ph type="title"/>
          </p:nvPr>
        </p:nvSpPr>
        <p:spPr/>
        <p:txBody>
          <a:bodyPr>
            <a:noAutofit/>
          </a:bodyPr>
          <a:lstStyle/>
          <a:p>
            <a:r>
              <a:rPr lang="en-US" dirty="0">
                <a:solidFill>
                  <a:schemeClr val="accent2">
                    <a:lumMod val="50000"/>
                  </a:schemeClr>
                </a:solidFill>
              </a:rPr>
              <a:t>Thank you!</a:t>
            </a:r>
          </a:p>
        </p:txBody>
      </p:sp>
      <p:sp>
        <p:nvSpPr>
          <p:cNvPr id="3" name="Slide Number Placeholder 2">
            <a:extLst>
              <a:ext uri="{FF2B5EF4-FFF2-40B4-BE49-F238E27FC236}">
                <a16:creationId xmlns:a16="http://schemas.microsoft.com/office/drawing/2014/main" id="{E13092A3-AE33-4293-812E-7480DCC4C99B}"/>
              </a:ext>
            </a:extLst>
          </p:cNvPr>
          <p:cNvSpPr>
            <a:spLocks noGrp="1"/>
          </p:cNvSpPr>
          <p:nvPr>
            <p:ph type="sldNum" sz="quarter" idx="10"/>
          </p:nvPr>
        </p:nvSpPr>
        <p:spPr/>
        <p:txBody>
          <a:bodyPr/>
          <a:lstStyle/>
          <a:p>
            <a:fld id="{A43C80DB-1E10-4B42-A90C-FD4E89BD3390}" type="slidenum">
              <a:rPr lang="en-US" smtClean="0"/>
              <a:pPr/>
              <a:t>39</a:t>
            </a:fld>
            <a:endParaRPr lang="en-US"/>
          </a:p>
        </p:txBody>
      </p:sp>
      <p:sp>
        <p:nvSpPr>
          <p:cNvPr id="4" name="Content Placeholder 3">
            <a:extLst>
              <a:ext uri="{FF2B5EF4-FFF2-40B4-BE49-F238E27FC236}">
                <a16:creationId xmlns:a16="http://schemas.microsoft.com/office/drawing/2014/main" id="{D5D4B6C8-E49D-4492-AB6A-6F90E0011A6C}"/>
              </a:ext>
            </a:extLst>
          </p:cNvPr>
          <p:cNvSpPr>
            <a:spLocks noGrp="1"/>
          </p:cNvSpPr>
          <p:nvPr>
            <p:ph sz="quarter" idx="11"/>
          </p:nvPr>
        </p:nvSpPr>
        <p:spPr/>
        <p:txBody>
          <a:bodyPr>
            <a:normAutofit/>
          </a:bodyPr>
          <a:lstStyle/>
          <a:p>
            <a:pPr marL="0" indent="0">
              <a:buNone/>
            </a:pPr>
            <a:r>
              <a:rPr lang="en-US" sz="2600" dirty="0">
                <a:latin typeface="Tahoma" panose="020B0604030504040204" pitchFamily="34" charset="0"/>
                <a:ea typeface="Tahoma" panose="020B0604030504040204" pitchFamily="34" charset="0"/>
                <a:cs typeface="Tahoma" panose="020B0604030504040204" pitchFamily="34" charset="0"/>
              </a:rPr>
              <a:t>Brad Munger</a:t>
            </a:r>
          </a:p>
          <a:p>
            <a:pPr marL="0" indent="0">
              <a:buNone/>
            </a:pPr>
            <a:r>
              <a:rPr lang="en-US" sz="2600" dirty="0">
                <a:latin typeface="Tahoma" panose="020B0604030504040204" pitchFamily="34" charset="0"/>
                <a:ea typeface="Tahoma" panose="020B0604030504040204" pitchFamily="34" charset="0"/>
                <a:cs typeface="Tahoma" panose="020B0604030504040204" pitchFamily="34" charset="0"/>
              </a:rPr>
              <a:t>Program and Policy Analyst-Advanced</a:t>
            </a:r>
          </a:p>
          <a:p>
            <a:pPr marL="0" indent="0">
              <a:buNone/>
            </a:pPr>
            <a:r>
              <a:rPr lang="en-US" sz="2600" dirty="0">
                <a:latin typeface="Tahoma" panose="020B0604030504040204" pitchFamily="34" charset="0"/>
                <a:ea typeface="Tahoma" panose="020B0604030504040204" pitchFamily="34" charset="0"/>
                <a:cs typeface="Tahoma" panose="020B0604030504040204" pitchFamily="34" charset="0"/>
                <a:hlinkClick r:id="rId2"/>
              </a:rPr>
              <a:t>brad.munger@dhs.wisconsin.gov</a:t>
            </a:r>
            <a:endParaRPr lang="en-US" sz="2600" dirty="0">
              <a:latin typeface="Tahoma" panose="020B0604030504040204" pitchFamily="34" charset="0"/>
              <a:ea typeface="Tahoma" panose="020B0604030504040204" pitchFamily="34" charset="0"/>
              <a:cs typeface="Tahoma" panose="020B0604030504040204" pitchFamily="34" charset="0"/>
            </a:endParaRPr>
          </a:p>
          <a:p>
            <a:pPr marL="0" indent="0">
              <a:buNone/>
            </a:pPr>
            <a:r>
              <a:rPr lang="en-US" sz="2600" dirty="0">
                <a:latin typeface="Tahoma" panose="020B0604030504040204" pitchFamily="34" charset="0"/>
                <a:ea typeface="Tahoma" panose="020B0604030504040204" pitchFamily="34" charset="0"/>
                <a:cs typeface="Tahoma" panose="020B0604030504040204" pitchFamily="34" charset="0"/>
              </a:rPr>
              <a:t>608-292-0027</a:t>
            </a:r>
          </a:p>
        </p:txBody>
      </p:sp>
    </p:spTree>
    <p:extLst>
      <p:ext uri="{BB962C8B-B14F-4D97-AF65-F5344CB8AC3E}">
        <p14:creationId xmlns:p14="http://schemas.microsoft.com/office/powerpoint/2010/main" val="11977995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rgbClr val="0070C0"/>
                </a:solidFill>
              </a:rPr>
              <a:t>LEARNING OBJECTIVES</a:t>
            </a:r>
          </a:p>
        </p:txBody>
      </p:sp>
      <p:sp>
        <p:nvSpPr>
          <p:cNvPr id="3" name="Content Placeholder 2"/>
          <p:cNvSpPr>
            <a:spLocks noGrp="1"/>
          </p:cNvSpPr>
          <p:nvPr>
            <p:ph idx="1"/>
          </p:nvPr>
        </p:nvSpPr>
        <p:spPr/>
        <p:txBody>
          <a:bodyPr>
            <a:normAutofit/>
          </a:bodyPr>
          <a:lstStyle/>
          <a:p>
            <a:r>
              <a:rPr lang="en-US" sz="2400" b="1" u="sng" dirty="0"/>
              <a:t>Identify </a:t>
            </a:r>
            <a:r>
              <a:rPr lang="en-US" sz="2400" dirty="0"/>
              <a:t>what local governments and community stakeholders are doing to divert people with behavioral health issues from law enforcement and incarceration.</a:t>
            </a:r>
          </a:p>
          <a:p>
            <a:r>
              <a:rPr lang="en-US" sz="2400" b="1" u="sng" dirty="0"/>
              <a:t>Learn </a:t>
            </a:r>
            <a:r>
              <a:rPr lang="en-US" sz="2400" dirty="0"/>
              <a:t>what state behavioral health and Medicaid agencies can do to support local community diversion efforts.</a:t>
            </a:r>
          </a:p>
          <a:p>
            <a:r>
              <a:rPr lang="en-US" sz="2400" b="1" u="sng" dirty="0"/>
              <a:t>Understand</a:t>
            </a:r>
            <a:r>
              <a:rPr lang="en-US" sz="2400" dirty="0"/>
              <a:t> federal resources available to support state and local partnerships for diversion.</a:t>
            </a:r>
          </a:p>
          <a:p>
            <a:r>
              <a:rPr lang="en-US" sz="2400" b="1" u="sng" dirty="0"/>
              <a:t>Consider</a:t>
            </a:r>
            <a:r>
              <a:rPr lang="en-US" sz="2400" dirty="0"/>
              <a:t> how to incorporate equity concerns into behavioral health diversion efforts.</a:t>
            </a:r>
          </a:p>
        </p:txBody>
      </p:sp>
    </p:spTree>
    <p:extLst>
      <p:ext uri="{BB962C8B-B14F-4D97-AF65-F5344CB8AC3E}">
        <p14:creationId xmlns:p14="http://schemas.microsoft.com/office/powerpoint/2010/main" val="335923045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E5C1CE-3EF5-4949-A2E4-81516696FC57}"/>
              </a:ext>
            </a:extLst>
          </p:cNvPr>
          <p:cNvSpPr>
            <a:spLocks noGrp="1"/>
          </p:cNvSpPr>
          <p:nvPr>
            <p:ph type="body" sz="quarter" idx="10"/>
          </p:nvPr>
        </p:nvSpPr>
        <p:spPr>
          <a:xfrm>
            <a:off x="190500" y="790101"/>
            <a:ext cx="10263188" cy="914400"/>
          </a:xfrm>
        </p:spPr>
        <p:txBody>
          <a:bodyPr>
            <a:normAutofit/>
          </a:bodyPr>
          <a:lstStyle/>
          <a:p>
            <a:r>
              <a:rPr lang="en-US" dirty="0"/>
              <a:t>Mobile Crisis Services	</a:t>
            </a:r>
          </a:p>
        </p:txBody>
      </p:sp>
      <p:sp>
        <p:nvSpPr>
          <p:cNvPr id="3" name="Text Placeholder 2">
            <a:extLst>
              <a:ext uri="{FF2B5EF4-FFF2-40B4-BE49-F238E27FC236}">
                <a16:creationId xmlns:a16="http://schemas.microsoft.com/office/drawing/2014/main" id="{F4128C40-7951-4B6A-A439-8CE44543E8A5}"/>
              </a:ext>
            </a:extLst>
          </p:cNvPr>
          <p:cNvSpPr>
            <a:spLocks noGrp="1"/>
          </p:cNvSpPr>
          <p:nvPr>
            <p:ph type="body" sz="quarter" idx="11"/>
          </p:nvPr>
        </p:nvSpPr>
        <p:spPr/>
        <p:txBody>
          <a:bodyPr>
            <a:noAutofit/>
          </a:bodyPr>
          <a:lstStyle/>
          <a:p>
            <a:r>
              <a:rPr lang="en-US" sz="2800" dirty="0"/>
              <a:t>Jennifer Lav, Senior Attorney</a:t>
            </a:r>
          </a:p>
        </p:txBody>
      </p:sp>
    </p:spTree>
    <p:extLst>
      <p:ext uri="{BB962C8B-B14F-4D97-AF65-F5344CB8AC3E}">
        <p14:creationId xmlns:p14="http://schemas.microsoft.com/office/powerpoint/2010/main" val="106763086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2">
                    <a:lumMod val="50000"/>
                  </a:schemeClr>
                </a:solidFill>
              </a:rPr>
              <a:t>About the National Health Law Program</a:t>
            </a:r>
          </a:p>
        </p:txBody>
      </p:sp>
      <p:sp>
        <p:nvSpPr>
          <p:cNvPr id="3" name="Content Placeholder 2"/>
          <p:cNvSpPr>
            <a:spLocks noGrp="1"/>
          </p:cNvSpPr>
          <p:nvPr>
            <p:ph idx="1"/>
          </p:nvPr>
        </p:nvSpPr>
        <p:spPr>
          <a:xfrm>
            <a:off x="525049" y="1452704"/>
            <a:ext cx="10181051" cy="4351338"/>
          </a:xfrm>
        </p:spPr>
        <p:txBody>
          <a:bodyPr/>
          <a:lstStyle/>
          <a:p>
            <a:pPr marL="339725" indent="-339725">
              <a:spcBef>
                <a:spcPts val="0"/>
              </a:spcBef>
              <a:buClr>
                <a:schemeClr val="dk2"/>
              </a:buClr>
              <a:buSzPts val="2400"/>
              <a:buFont typeface="Arial"/>
              <a:buChar char="•"/>
            </a:pPr>
            <a:r>
              <a:rPr lang="en-US" sz="2400" dirty="0">
                <a:solidFill>
                  <a:schemeClr val="dk1"/>
                </a:solidFill>
                <a:ea typeface="Arial"/>
                <a:cs typeface="Arial"/>
                <a:sym typeface="Arial"/>
              </a:rPr>
              <a:t>National non-profit law firm committed to improving health care access, equity, and quality for underserved individuals and families</a:t>
            </a:r>
            <a:endParaRPr lang="en-US" dirty="0"/>
          </a:p>
          <a:p>
            <a:pPr marL="339725" indent="-339725">
              <a:spcBef>
                <a:spcPts val="480"/>
              </a:spcBef>
              <a:buClr>
                <a:schemeClr val="dk2"/>
              </a:buClr>
              <a:buSzPts val="2400"/>
              <a:buFont typeface="Arial"/>
              <a:buChar char="•"/>
            </a:pPr>
            <a:r>
              <a:rPr lang="en-US" sz="2400" dirty="0">
                <a:solidFill>
                  <a:schemeClr val="dk1"/>
                </a:solidFill>
                <a:ea typeface="Arial"/>
                <a:cs typeface="Arial"/>
                <a:sym typeface="Arial"/>
              </a:rPr>
              <a:t>State &amp; Local Partners: </a:t>
            </a:r>
            <a:endParaRPr lang="en-US" dirty="0"/>
          </a:p>
          <a:p>
            <a:pPr marL="742950" lvl="1" indent="-285750">
              <a:spcBef>
                <a:spcPts val="400"/>
              </a:spcBef>
              <a:buClr>
                <a:schemeClr val="accent2"/>
              </a:buClr>
              <a:buSzPts val="2000"/>
              <a:buFont typeface="Arial"/>
              <a:buChar char="•"/>
            </a:pPr>
            <a:r>
              <a:rPr lang="en-US" sz="2000" dirty="0">
                <a:solidFill>
                  <a:schemeClr val="dk1"/>
                </a:solidFill>
                <a:ea typeface="Arial"/>
                <a:cs typeface="Arial"/>
                <a:sym typeface="Arial"/>
              </a:rPr>
              <a:t>Disability rights advocates – 50 states + DC</a:t>
            </a:r>
            <a:endParaRPr lang="en-US" dirty="0"/>
          </a:p>
          <a:p>
            <a:pPr marL="742950" lvl="1" indent="-285750">
              <a:spcBef>
                <a:spcPts val="400"/>
              </a:spcBef>
              <a:buClr>
                <a:schemeClr val="accent2"/>
              </a:buClr>
              <a:buSzPts val="2000"/>
              <a:buFont typeface="Arial"/>
              <a:buChar char="•"/>
            </a:pPr>
            <a:r>
              <a:rPr lang="en-US" sz="2000" dirty="0">
                <a:solidFill>
                  <a:schemeClr val="dk1"/>
                </a:solidFill>
                <a:ea typeface="Arial"/>
                <a:cs typeface="Arial"/>
                <a:sym typeface="Arial"/>
              </a:rPr>
              <a:t>Poverty &amp; legal aid advocates – 50 states + DC</a:t>
            </a:r>
            <a:endParaRPr lang="en-US" dirty="0"/>
          </a:p>
          <a:p>
            <a:pPr marL="339725" indent="-339725">
              <a:spcBef>
                <a:spcPts val="480"/>
              </a:spcBef>
              <a:buClr>
                <a:schemeClr val="dk2"/>
              </a:buClr>
              <a:buSzPts val="2400"/>
              <a:buFont typeface="Arial"/>
              <a:buChar char="•"/>
            </a:pPr>
            <a:r>
              <a:rPr lang="en-US" sz="2400" dirty="0">
                <a:solidFill>
                  <a:schemeClr val="dk1"/>
                </a:solidFill>
                <a:ea typeface="Arial"/>
                <a:cs typeface="Arial"/>
                <a:sym typeface="Arial"/>
              </a:rPr>
              <a:t>National Partners</a:t>
            </a:r>
            <a:endParaRPr lang="en-US" dirty="0"/>
          </a:p>
          <a:p>
            <a:pPr marL="339725" indent="-339725">
              <a:spcBef>
                <a:spcPts val="400"/>
              </a:spcBef>
              <a:buClr>
                <a:schemeClr val="dk2"/>
              </a:buClr>
              <a:buSzPts val="2000"/>
              <a:buFont typeface="Arial"/>
              <a:buChar char="•"/>
            </a:pPr>
            <a:r>
              <a:rPr lang="en-US" sz="2400" dirty="0">
                <a:solidFill>
                  <a:schemeClr val="dk1"/>
                </a:solidFill>
                <a:ea typeface="Arial"/>
                <a:cs typeface="Arial"/>
                <a:sym typeface="Arial"/>
              </a:rPr>
              <a:t>Offices: CA, DC, NC</a:t>
            </a:r>
            <a:endParaRPr lang="en-US" sz="2400" dirty="0"/>
          </a:p>
          <a:p>
            <a:pPr marL="339725" indent="-339725">
              <a:spcBef>
                <a:spcPts val="440"/>
              </a:spcBef>
              <a:buClr>
                <a:schemeClr val="dk2"/>
              </a:buClr>
              <a:buSzPts val="2200"/>
              <a:buFont typeface="Arial"/>
              <a:buChar char="•"/>
            </a:pPr>
            <a:r>
              <a:rPr lang="en-US" sz="2200" u="sng" dirty="0">
                <a:solidFill>
                  <a:schemeClr val="hlink"/>
                </a:solidFill>
                <a:ea typeface="Arial"/>
                <a:cs typeface="Arial"/>
                <a:sym typeface="Arial"/>
                <a:hlinkClick r:id="rId3"/>
              </a:rPr>
              <a:t>www.healthlaw.org</a:t>
            </a:r>
            <a:r>
              <a:rPr lang="en-US" sz="2200" dirty="0">
                <a:solidFill>
                  <a:schemeClr val="dk1"/>
                </a:solidFill>
                <a:ea typeface="Arial"/>
                <a:cs typeface="Arial"/>
                <a:sym typeface="Arial"/>
              </a:rPr>
              <a:t> </a:t>
            </a:r>
          </a:p>
          <a:p>
            <a:pPr marL="339725" indent="-339725">
              <a:spcBef>
                <a:spcPts val="440"/>
              </a:spcBef>
              <a:buClr>
                <a:schemeClr val="dk2"/>
              </a:buClr>
              <a:buSzPts val="2200"/>
              <a:buFont typeface="Arial"/>
              <a:buChar char="•"/>
            </a:pPr>
            <a:r>
              <a:rPr lang="en-US" sz="2200" dirty="0">
                <a:solidFill>
                  <a:schemeClr val="dk1"/>
                </a:solidFill>
                <a:cs typeface="Arial"/>
                <a:sym typeface="Arial"/>
              </a:rPr>
              <a:t>Follow us on Twitter @</a:t>
            </a:r>
            <a:r>
              <a:rPr lang="en-US" sz="2200" dirty="0" err="1">
                <a:solidFill>
                  <a:schemeClr val="dk1"/>
                </a:solidFill>
                <a:cs typeface="Arial"/>
                <a:sym typeface="Arial"/>
              </a:rPr>
              <a:t>NHeLP_org</a:t>
            </a:r>
            <a:endParaRPr lang="en-US" sz="2200" dirty="0">
              <a:solidFill>
                <a:schemeClr val="dk1"/>
              </a:solidFill>
              <a:cs typeface="Arial"/>
              <a:sym typeface="Arial"/>
            </a:endParaRPr>
          </a:p>
          <a:p>
            <a:pPr marL="339725" indent="-339725">
              <a:spcBef>
                <a:spcPts val="440"/>
              </a:spcBef>
              <a:buClr>
                <a:schemeClr val="dk2"/>
              </a:buClr>
              <a:buSzPts val="2200"/>
              <a:buFont typeface="Arial"/>
              <a:buChar char="•"/>
            </a:pPr>
            <a:r>
              <a:rPr lang="en-US" sz="2200" dirty="0">
                <a:solidFill>
                  <a:schemeClr val="dk1"/>
                </a:solidFill>
                <a:cs typeface="Arial"/>
                <a:sym typeface="Arial"/>
              </a:rPr>
              <a:t>Like us on Facebook </a:t>
            </a:r>
            <a:r>
              <a:rPr lang="en-US" sz="2400" dirty="0">
                <a:hlinkClick r:id="rId4"/>
              </a:rPr>
              <a:t>@</a:t>
            </a:r>
            <a:r>
              <a:rPr lang="en-US" sz="2400" dirty="0" err="1">
                <a:hlinkClick r:id="rId4"/>
              </a:rPr>
              <a:t>NHeLProgram</a:t>
            </a:r>
            <a:endParaRPr lang="en-US" sz="2400" dirty="0"/>
          </a:p>
          <a:p>
            <a:endParaRPr lang="en-US" dirty="0"/>
          </a:p>
        </p:txBody>
      </p:sp>
      <p:pic>
        <p:nvPicPr>
          <p:cNvPr id="4" name="Picture 3" descr="U.S. map in a gradient of blue going from darker at the top to lighter with 3 black stars indicating the NHeLP offices in Los Angeles, CA, Carrboro, NC, and Washington, DC. " title="U.S. map with NHeLP offices marked"/>
          <p:cNvPicPr>
            <a:picLocks noChangeAspect="1"/>
          </p:cNvPicPr>
          <p:nvPr/>
        </p:nvPicPr>
        <p:blipFill>
          <a:blip r:embed="rId5"/>
          <a:stretch>
            <a:fillRect/>
          </a:stretch>
        </p:blipFill>
        <p:spPr>
          <a:xfrm>
            <a:off x="6471745" y="3334295"/>
            <a:ext cx="4902749" cy="3426580"/>
          </a:xfrm>
          <a:prstGeom prst="rect">
            <a:avLst/>
          </a:prstGeom>
        </p:spPr>
      </p:pic>
    </p:spTree>
    <p:extLst>
      <p:ext uri="{BB962C8B-B14F-4D97-AF65-F5344CB8AC3E}">
        <p14:creationId xmlns:p14="http://schemas.microsoft.com/office/powerpoint/2010/main" val="370500096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err="1">
                <a:solidFill>
                  <a:schemeClr val="accent2">
                    <a:lumMod val="50000"/>
                  </a:schemeClr>
                </a:solidFill>
              </a:rPr>
              <a:t>NHeLP’s</a:t>
            </a:r>
            <a:r>
              <a:rPr lang="en-US" sz="4000" dirty="0">
                <a:solidFill>
                  <a:schemeClr val="accent2">
                    <a:lumMod val="50000"/>
                  </a:schemeClr>
                </a:solidFill>
              </a:rPr>
              <a:t> Equity Stance</a:t>
            </a:r>
          </a:p>
        </p:txBody>
      </p:sp>
      <p:sp>
        <p:nvSpPr>
          <p:cNvPr id="3" name="Content Placeholder 2"/>
          <p:cNvSpPr>
            <a:spLocks noGrp="1"/>
          </p:cNvSpPr>
          <p:nvPr>
            <p:ph idx="1"/>
          </p:nvPr>
        </p:nvSpPr>
        <p:spPr>
          <a:xfrm>
            <a:off x="525049" y="1707595"/>
            <a:ext cx="10181051" cy="4351338"/>
          </a:xfrm>
        </p:spPr>
        <p:txBody>
          <a:bodyPr/>
          <a:lstStyle/>
          <a:p>
            <a:pPr marL="0" indent="0" algn="just">
              <a:buNone/>
            </a:pPr>
            <a:r>
              <a:rPr lang="en-US" sz="3200" dirty="0"/>
              <a:t>Health equity is achieved when a person’s characteristics and circumstances –– including race and ethnicity, sex, gender identity, sexual orientation, age, income, class, disability, health, immigration status, nationality, religious beliefs, language proficiency, or geographic location –– do not predict their health outcomes. </a:t>
            </a:r>
          </a:p>
          <a:p>
            <a:pPr marL="0" indent="0" algn="ctr">
              <a:buNone/>
            </a:pPr>
            <a:r>
              <a:rPr lang="en-US" sz="3200" dirty="0">
                <a:hlinkClick r:id="rId3"/>
              </a:rPr>
              <a:t>https://healthlaw.org/equity-stance/</a:t>
            </a:r>
            <a:endParaRPr lang="en-US" sz="3600" dirty="0"/>
          </a:p>
          <a:p>
            <a:pPr marL="0" indent="0" algn="just">
              <a:buNone/>
            </a:pPr>
            <a:endParaRPr lang="en-US" sz="3200" dirty="0"/>
          </a:p>
        </p:txBody>
      </p:sp>
    </p:spTree>
    <p:extLst>
      <p:ext uri="{BB962C8B-B14F-4D97-AF65-F5344CB8AC3E}">
        <p14:creationId xmlns:p14="http://schemas.microsoft.com/office/powerpoint/2010/main" val="420701391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chemeClr val="tx2"/>
                </a:solidFill>
              </a:rPr>
              <a:t>Mobile Crisis Services</a:t>
            </a:r>
          </a:p>
        </p:txBody>
      </p:sp>
      <p:sp>
        <p:nvSpPr>
          <p:cNvPr id="3" name="Content Placeholder 2"/>
          <p:cNvSpPr>
            <a:spLocks noGrp="1"/>
          </p:cNvSpPr>
          <p:nvPr>
            <p:ph idx="1"/>
          </p:nvPr>
        </p:nvSpPr>
        <p:spPr/>
        <p:txBody>
          <a:bodyPr>
            <a:normAutofit fontScale="70000" lnSpcReduction="20000"/>
          </a:bodyPr>
          <a:lstStyle/>
          <a:p>
            <a:r>
              <a:rPr lang="en-US" sz="2400" dirty="0"/>
              <a:t>Services provided where the person is in the community – not in hospital or facility setting;</a:t>
            </a:r>
          </a:p>
          <a:p>
            <a:r>
              <a:rPr lang="en-US" sz="2400" dirty="0"/>
              <a:t>Provided by a multidisciplinary team, including a licensed and/or credentialed clinician capable of assessing needs;</a:t>
            </a:r>
          </a:p>
          <a:p>
            <a:r>
              <a:rPr lang="en-US" sz="2400" dirty="0"/>
              <a:t>Connect individuals to other levels of care, to providers, and other resources.</a:t>
            </a:r>
          </a:p>
          <a:p>
            <a:r>
              <a:rPr lang="en-US" sz="2400" dirty="0"/>
              <a:t>Incorporate peers;</a:t>
            </a:r>
          </a:p>
          <a:p>
            <a:r>
              <a:rPr lang="en-US" sz="2400" dirty="0"/>
              <a:t>Generally respond without law enforcement;</a:t>
            </a:r>
          </a:p>
          <a:p>
            <a:r>
              <a:rPr lang="en-US" sz="2400" dirty="0"/>
              <a:t>Be available 24/7/365 and respond in a timely manner;</a:t>
            </a:r>
          </a:p>
          <a:p>
            <a:r>
              <a:rPr lang="en-US" sz="2400" dirty="0"/>
              <a:t>Trained in de-escalation and resolution (e.g. harm reduction and trauma-informed care). </a:t>
            </a:r>
          </a:p>
          <a:p>
            <a:pPr marL="0" indent="0">
              <a:buNone/>
            </a:pPr>
            <a:endParaRPr lang="en-US" sz="2400" dirty="0"/>
          </a:p>
          <a:p>
            <a:pPr marL="0" indent="0">
              <a:buNone/>
            </a:pPr>
            <a:r>
              <a:rPr lang="en-US" sz="2400" dirty="0"/>
              <a:t>Resource: SAMHSA, </a:t>
            </a:r>
            <a:r>
              <a:rPr lang="en-US" sz="2400" dirty="0">
                <a:hlinkClick r:id="rId3"/>
              </a:rPr>
              <a:t>National Guidelines for Behavioral Health Crisis Care – A Best Practices Toolkit</a:t>
            </a:r>
            <a:endParaRPr lang="en-US" sz="2400" dirty="0"/>
          </a:p>
          <a:p>
            <a:endParaRPr lang="en-US" sz="2400" dirty="0"/>
          </a:p>
          <a:p>
            <a:endParaRPr lang="en-US" sz="2400" dirty="0"/>
          </a:p>
          <a:p>
            <a:endParaRPr lang="en-US" sz="2400" dirty="0"/>
          </a:p>
          <a:p>
            <a:endParaRPr lang="en-US" sz="2400" dirty="0"/>
          </a:p>
          <a:p>
            <a:pPr marL="454025" lvl="1" indent="0">
              <a:buNone/>
            </a:pPr>
            <a:endParaRPr lang="en-US" dirty="0"/>
          </a:p>
          <a:p>
            <a:pPr marL="0" lvl="1" indent="457200"/>
            <a:endParaRPr lang="en-US" dirty="0"/>
          </a:p>
        </p:txBody>
      </p:sp>
    </p:spTree>
    <p:extLst>
      <p:ext uri="{BB962C8B-B14F-4D97-AF65-F5344CB8AC3E}">
        <p14:creationId xmlns:p14="http://schemas.microsoft.com/office/powerpoint/2010/main" val="9651605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chemeClr val="accent2">
                    <a:lumMod val="50000"/>
                  </a:schemeClr>
                </a:solidFill>
              </a:rPr>
              <a:t>Mobile Crisis Is One Part of the Crisis Services System</a:t>
            </a:r>
          </a:p>
        </p:txBody>
      </p:sp>
      <p:sp>
        <p:nvSpPr>
          <p:cNvPr id="3" name="Content Placeholder 2"/>
          <p:cNvSpPr>
            <a:spLocks noGrp="1"/>
          </p:cNvSpPr>
          <p:nvPr>
            <p:ph idx="1"/>
          </p:nvPr>
        </p:nvSpPr>
        <p:spPr>
          <a:xfrm>
            <a:off x="677334" y="2097089"/>
            <a:ext cx="8596668" cy="3880773"/>
          </a:xfrm>
        </p:spPr>
        <p:txBody>
          <a:bodyPr>
            <a:noAutofit/>
          </a:bodyPr>
          <a:lstStyle/>
          <a:p>
            <a:pPr marL="0" indent="0">
              <a:buNone/>
            </a:pPr>
            <a:r>
              <a:rPr lang="en-US" sz="2400" dirty="0"/>
              <a:t>1.	24/7 call center</a:t>
            </a:r>
          </a:p>
          <a:p>
            <a:pPr lvl="3">
              <a:buFont typeface="Wingdings" panose="05000000000000000000" pitchFamily="2" charset="2"/>
              <a:buChar char="§"/>
            </a:pPr>
            <a:r>
              <a:rPr lang="en-US" sz="2400" dirty="0"/>
              <a:t>Staffed with clinicians and peers</a:t>
            </a:r>
          </a:p>
          <a:p>
            <a:pPr lvl="3">
              <a:buFont typeface="Wingdings" panose="05000000000000000000" pitchFamily="2" charset="2"/>
              <a:buChar char="§"/>
            </a:pPr>
            <a:r>
              <a:rPr lang="en-US" sz="2400" dirty="0"/>
              <a:t>“Care traffic control” – linking to the right resource</a:t>
            </a:r>
          </a:p>
          <a:p>
            <a:pPr lvl="1">
              <a:buFont typeface="Wingdings" panose="05000000000000000000" pitchFamily="2" charset="2"/>
              <a:buChar char="§"/>
            </a:pPr>
            <a:endParaRPr lang="en-US" sz="2400" dirty="0"/>
          </a:p>
          <a:p>
            <a:pPr marL="0" indent="0">
              <a:buNone/>
            </a:pPr>
            <a:r>
              <a:rPr lang="en-US" sz="2400" dirty="0"/>
              <a:t>2.	Mobile crisis teams</a:t>
            </a:r>
          </a:p>
          <a:p>
            <a:pPr lvl="1">
              <a:buFont typeface="Wingdings" panose="05000000000000000000" pitchFamily="2" charset="2"/>
              <a:buChar char="§"/>
            </a:pPr>
            <a:endParaRPr lang="en-US" sz="2400" dirty="0"/>
          </a:p>
          <a:p>
            <a:pPr marL="0" indent="0">
              <a:buNone/>
            </a:pPr>
            <a:r>
              <a:rPr lang="en-US" sz="2400" dirty="0"/>
              <a:t>3.	Crisis stabilization settings</a:t>
            </a:r>
          </a:p>
          <a:p>
            <a:pPr lvl="3">
              <a:buFont typeface="Wingdings" panose="05000000000000000000" pitchFamily="2" charset="2"/>
              <a:buChar char="§"/>
            </a:pPr>
            <a:r>
              <a:rPr lang="en-US" sz="2400" dirty="0"/>
              <a:t>For example, community crisis apartments</a:t>
            </a:r>
          </a:p>
        </p:txBody>
      </p:sp>
    </p:spTree>
    <p:extLst>
      <p:ext uri="{BB962C8B-B14F-4D97-AF65-F5344CB8AC3E}">
        <p14:creationId xmlns:p14="http://schemas.microsoft.com/office/powerpoint/2010/main" val="382247014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4000" dirty="0">
                <a:solidFill>
                  <a:schemeClr val="accent2">
                    <a:lumMod val="50000"/>
                  </a:schemeClr>
                </a:solidFill>
              </a:rPr>
              <a:t>Effectiveness</a:t>
            </a:r>
          </a:p>
        </p:txBody>
      </p:sp>
      <p:sp>
        <p:nvSpPr>
          <p:cNvPr id="3" name="Content Placeholder 2"/>
          <p:cNvSpPr>
            <a:spLocks noGrp="1"/>
          </p:cNvSpPr>
          <p:nvPr>
            <p:ph idx="1"/>
          </p:nvPr>
        </p:nvSpPr>
        <p:spPr>
          <a:xfrm>
            <a:off x="677334" y="1508760"/>
            <a:ext cx="8596668" cy="4677953"/>
          </a:xfrm>
        </p:spPr>
        <p:txBody>
          <a:bodyPr>
            <a:noAutofit/>
          </a:bodyPr>
          <a:lstStyle/>
          <a:p>
            <a:r>
              <a:rPr lang="en-US" sz="2400" dirty="0"/>
              <a:t>Studies show mobile crisis teams reduce law enforcement contact and incarceration, for </a:t>
            </a:r>
            <a:r>
              <a:rPr lang="en-US" sz="2400" dirty="0">
                <a:hlinkClick r:id="rId3"/>
              </a:rPr>
              <a:t>children</a:t>
            </a:r>
            <a:r>
              <a:rPr lang="en-US" sz="2400" dirty="0"/>
              <a:t> and adults.</a:t>
            </a:r>
          </a:p>
          <a:p>
            <a:pPr marL="342900" lvl="1" indent="-342900"/>
            <a:r>
              <a:rPr lang="en-US" sz="2400" dirty="0"/>
              <a:t>Studies show mobile crisis teams prevent hospitalization</a:t>
            </a:r>
          </a:p>
          <a:p>
            <a:pPr lvl="1"/>
            <a:r>
              <a:rPr lang="en-US" sz="2400" dirty="0"/>
              <a:t>Adults who have contact with mobile crisis teams are </a:t>
            </a:r>
            <a:r>
              <a:rPr lang="en-US" sz="2400" dirty="0">
                <a:hlinkClick r:id="rId4"/>
              </a:rPr>
              <a:t>less likely to be admitted</a:t>
            </a:r>
            <a:r>
              <a:rPr lang="en-US" sz="2400" dirty="0"/>
              <a:t> to the hospital.</a:t>
            </a:r>
          </a:p>
          <a:p>
            <a:pPr lvl="1"/>
            <a:r>
              <a:rPr lang="en-US" sz="2400" dirty="0"/>
              <a:t>Mobile crisis services </a:t>
            </a:r>
            <a:r>
              <a:rPr lang="en-US" sz="2400" dirty="0">
                <a:hlinkClick r:id="rId5"/>
              </a:rPr>
              <a:t>reduce youth ED visits</a:t>
            </a:r>
            <a:r>
              <a:rPr lang="en-US" sz="2400" dirty="0"/>
              <a:t>.</a:t>
            </a:r>
          </a:p>
          <a:p>
            <a:pPr lvl="1"/>
            <a:r>
              <a:rPr lang="en-US" sz="2400" dirty="0"/>
              <a:t>Mobile crisis response is generally </a:t>
            </a:r>
            <a:r>
              <a:rPr lang="en-US" sz="2400" dirty="0">
                <a:hlinkClick r:id="rId6"/>
              </a:rPr>
              <a:t>less costly </a:t>
            </a:r>
            <a:r>
              <a:rPr lang="en-US" sz="2400" dirty="0"/>
              <a:t>than hospitalization.</a:t>
            </a:r>
          </a:p>
          <a:p>
            <a:pPr marL="342900" lvl="1" indent="-342900"/>
            <a:r>
              <a:rPr lang="en-US" sz="2400" dirty="0"/>
              <a:t>Both people with disabilities and law enforcement officers </a:t>
            </a:r>
            <a:r>
              <a:rPr lang="en-US" sz="2400" dirty="0">
                <a:hlinkClick r:id="rId7"/>
              </a:rPr>
              <a:t>prefer a mobile crisis response</a:t>
            </a:r>
            <a:r>
              <a:rPr lang="en-US" sz="2400" dirty="0"/>
              <a:t>.</a:t>
            </a:r>
          </a:p>
        </p:txBody>
      </p:sp>
    </p:spTree>
    <p:extLst>
      <p:ext uri="{BB962C8B-B14F-4D97-AF65-F5344CB8AC3E}">
        <p14:creationId xmlns:p14="http://schemas.microsoft.com/office/powerpoint/2010/main" val="97508355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7934" y="622300"/>
            <a:ext cx="9482666" cy="1320800"/>
          </a:xfrm>
        </p:spPr>
        <p:txBody>
          <a:bodyPr>
            <a:normAutofit/>
          </a:bodyPr>
          <a:lstStyle/>
          <a:p>
            <a:r>
              <a:rPr lang="en-US" dirty="0">
                <a:solidFill>
                  <a:schemeClr val="accent2">
                    <a:lumMod val="50000"/>
                  </a:schemeClr>
                </a:solidFill>
              </a:rPr>
              <a:t>New Medicaid Funds for Mobile Crisis Services</a:t>
            </a:r>
          </a:p>
        </p:txBody>
      </p:sp>
      <p:sp>
        <p:nvSpPr>
          <p:cNvPr id="3" name="Content Placeholder 2"/>
          <p:cNvSpPr>
            <a:spLocks noGrp="1"/>
          </p:cNvSpPr>
          <p:nvPr>
            <p:ph idx="1"/>
          </p:nvPr>
        </p:nvSpPr>
        <p:spPr>
          <a:xfrm>
            <a:off x="525049" y="1943100"/>
            <a:ext cx="9609551" cy="4603474"/>
          </a:xfrm>
        </p:spPr>
        <p:txBody>
          <a:bodyPr>
            <a:normAutofit/>
          </a:bodyPr>
          <a:lstStyle/>
          <a:p>
            <a:pPr marL="0" indent="0">
              <a:buNone/>
            </a:pPr>
            <a:r>
              <a:rPr lang="en-US" sz="2400" dirty="0"/>
              <a:t>Under American Rescue Plan Act (ARPA), states may apply for and receive an 85% federal Medicaid match for qualified mobile crisis services.</a:t>
            </a:r>
          </a:p>
          <a:p>
            <a:pPr marL="0" indent="0">
              <a:buNone/>
            </a:pPr>
            <a:endParaRPr lang="en-US" sz="2400" dirty="0"/>
          </a:p>
          <a:p>
            <a:pPr marL="454025" lvl="1" indent="0">
              <a:buNone/>
            </a:pPr>
            <a:r>
              <a:rPr lang="en-US" sz="2400" dirty="0">
                <a:hlinkClick r:id="rId3"/>
              </a:rPr>
              <a:t>H.R. 1319, Public Law No. 117-2, Section 9813</a:t>
            </a:r>
            <a:r>
              <a:rPr lang="en-US" sz="2400" dirty="0"/>
              <a:t> (became law 3/11/2021)</a:t>
            </a:r>
          </a:p>
          <a:p>
            <a:pPr marL="0" indent="0">
              <a:buNone/>
            </a:pPr>
            <a:endParaRPr lang="en-US" sz="2400" dirty="0"/>
          </a:p>
          <a:p>
            <a:pPr marL="454025" lvl="1" indent="0">
              <a:buNone/>
            </a:pPr>
            <a:r>
              <a:rPr lang="en-US" sz="2400" dirty="0">
                <a:hlinkClick r:id="rId4"/>
              </a:rPr>
              <a:t>Centers for Medicare &amp; Medicaid Guidance</a:t>
            </a:r>
            <a:r>
              <a:rPr lang="en-US" sz="2400" dirty="0"/>
              <a:t>, SHO #21-008 (December 28, 2021)</a:t>
            </a:r>
          </a:p>
          <a:p>
            <a:pPr marL="0" indent="0">
              <a:buNone/>
            </a:pPr>
            <a:endParaRPr lang="en-US" dirty="0"/>
          </a:p>
        </p:txBody>
      </p:sp>
    </p:spTree>
    <p:extLst>
      <p:ext uri="{BB962C8B-B14F-4D97-AF65-F5344CB8AC3E}">
        <p14:creationId xmlns:p14="http://schemas.microsoft.com/office/powerpoint/2010/main" val="362513738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65922" y="418847"/>
            <a:ext cx="10515600" cy="726557"/>
          </a:xfrm>
        </p:spPr>
        <p:txBody>
          <a:bodyPr>
            <a:normAutofit/>
          </a:bodyPr>
          <a:lstStyle/>
          <a:p>
            <a:r>
              <a:rPr lang="en-US" dirty="0">
                <a:solidFill>
                  <a:schemeClr val="accent2">
                    <a:lumMod val="50000"/>
                  </a:schemeClr>
                </a:solidFill>
              </a:rPr>
              <a:t>For every dollar spent on Medicaid</a:t>
            </a:r>
          </a:p>
        </p:txBody>
      </p:sp>
      <p:sp>
        <p:nvSpPr>
          <p:cNvPr id="10" name="Text Placeholder 9"/>
          <p:cNvSpPr>
            <a:spLocks noGrp="1"/>
          </p:cNvSpPr>
          <p:nvPr>
            <p:ph type="body" idx="1"/>
          </p:nvPr>
        </p:nvSpPr>
        <p:spPr>
          <a:xfrm>
            <a:off x="837779" y="1206434"/>
            <a:ext cx="5157787" cy="823912"/>
          </a:xfrm>
        </p:spPr>
        <p:txBody>
          <a:bodyPr/>
          <a:lstStyle/>
          <a:p>
            <a:r>
              <a:rPr lang="en-US" b="1" dirty="0"/>
              <a:t>Normal Breakdown</a:t>
            </a:r>
          </a:p>
        </p:txBody>
      </p:sp>
      <p:sp>
        <p:nvSpPr>
          <p:cNvPr id="12" name="Text Placeholder 11"/>
          <p:cNvSpPr>
            <a:spLocks noGrp="1"/>
          </p:cNvSpPr>
          <p:nvPr>
            <p:ph type="body" sz="quarter" idx="3"/>
          </p:nvPr>
        </p:nvSpPr>
        <p:spPr>
          <a:xfrm>
            <a:off x="6107675" y="1206434"/>
            <a:ext cx="5183188" cy="823912"/>
          </a:xfrm>
        </p:spPr>
        <p:txBody>
          <a:bodyPr/>
          <a:lstStyle/>
          <a:p>
            <a:r>
              <a:rPr lang="en-US" b="1" dirty="0"/>
              <a:t>Qualified Mobile Crisis Services</a:t>
            </a:r>
          </a:p>
        </p:txBody>
      </p:sp>
      <p:sp>
        <p:nvSpPr>
          <p:cNvPr id="8" name="Rectangle 7" descr="Under normal breakdown for every dollar spent on Medicaid, the Federal Share is 56 cents" title="Federal Share"/>
          <p:cNvSpPr/>
          <p:nvPr/>
        </p:nvSpPr>
        <p:spPr>
          <a:xfrm>
            <a:off x="839788" y="2363305"/>
            <a:ext cx="2080727" cy="1810142"/>
          </a:xfrm>
          <a:prstGeom prst="rect">
            <a:avLst/>
          </a:prstGeom>
          <a:solidFill>
            <a:srgbClr val="C3645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t>Federal share:</a:t>
            </a:r>
          </a:p>
          <a:p>
            <a:pPr algn="ctr"/>
            <a:r>
              <a:rPr lang="en-US" sz="2400" dirty="0"/>
              <a:t>56 ₵</a:t>
            </a:r>
          </a:p>
        </p:txBody>
      </p:sp>
      <p:sp>
        <p:nvSpPr>
          <p:cNvPr id="9" name="Rectangle 8" descr="Under normal breakdown, for every dollar spent on Meidcaid, the state share is 44 cents." title="State Share"/>
          <p:cNvSpPr/>
          <p:nvPr/>
        </p:nvSpPr>
        <p:spPr>
          <a:xfrm>
            <a:off x="3168764" y="2329492"/>
            <a:ext cx="1814496" cy="1810138"/>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t>State Share:</a:t>
            </a:r>
          </a:p>
          <a:p>
            <a:pPr algn="ctr"/>
            <a:r>
              <a:rPr lang="en-US" sz="2000" dirty="0"/>
              <a:t>44 ₵</a:t>
            </a:r>
          </a:p>
          <a:p>
            <a:pPr algn="ctr"/>
            <a:endParaRPr lang="en-US" dirty="0"/>
          </a:p>
        </p:txBody>
      </p:sp>
      <p:sp>
        <p:nvSpPr>
          <p:cNvPr id="14" name="Content Placeholder 13" descr="The federal share is 66 cents." title="New HCBS Breakdown; Federal Share"/>
          <p:cNvSpPr>
            <a:spLocks noGrp="1"/>
          </p:cNvSpPr>
          <p:nvPr>
            <p:ph sz="quarter" idx="4"/>
          </p:nvPr>
        </p:nvSpPr>
        <p:spPr>
          <a:xfrm>
            <a:off x="6107675" y="2388343"/>
            <a:ext cx="3561528" cy="1810139"/>
          </a:xfrm>
          <a:prstGeom prst="rect">
            <a:avLst/>
          </a:prstGeom>
          <a:solidFill>
            <a:srgbClr val="C36451"/>
          </a:solidFill>
        </p:spPr>
        <p:style>
          <a:lnRef idx="2">
            <a:schemeClr val="accent1">
              <a:shade val="50000"/>
            </a:schemeClr>
          </a:lnRef>
          <a:fillRef idx="1">
            <a:schemeClr val="accent1"/>
          </a:fillRef>
          <a:effectRef idx="0">
            <a:schemeClr val="accent1"/>
          </a:effectRef>
          <a:fontRef idx="minor">
            <a:schemeClr val="lt1"/>
          </a:fontRef>
        </p:style>
        <p:txBody>
          <a:bodyPr rtlCol="0" anchor="ctr">
            <a:normAutofit/>
          </a:bodyPr>
          <a:lstStyle/>
          <a:p>
            <a:pPr marL="0" indent="0" algn="ctr">
              <a:lnSpc>
                <a:spcPct val="100000"/>
              </a:lnSpc>
              <a:buNone/>
            </a:pPr>
            <a:r>
              <a:rPr lang="en-US" sz="2400" dirty="0"/>
              <a:t>Federal share:</a:t>
            </a:r>
          </a:p>
          <a:p>
            <a:pPr marL="0" indent="0" algn="ctr">
              <a:lnSpc>
                <a:spcPct val="100000"/>
              </a:lnSpc>
              <a:buNone/>
            </a:pPr>
            <a:r>
              <a:rPr lang="en-US" sz="2400" dirty="0"/>
              <a:t>85 ₵</a:t>
            </a:r>
          </a:p>
        </p:txBody>
      </p:sp>
      <p:sp>
        <p:nvSpPr>
          <p:cNvPr id="15" name="Rectangle 14" descr="The state share is 34 cents." title="New HCBS breakdown: state share"/>
          <p:cNvSpPr/>
          <p:nvPr/>
        </p:nvSpPr>
        <p:spPr>
          <a:xfrm>
            <a:off x="9859617" y="2388343"/>
            <a:ext cx="879919" cy="1810139"/>
          </a:xfrm>
          <a:prstGeom prst="rect">
            <a:avLst/>
          </a:prstGeom>
          <a:solidFill>
            <a:schemeClr val="accent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State Share:</a:t>
            </a:r>
          </a:p>
          <a:p>
            <a:pPr algn="ctr"/>
            <a:r>
              <a:rPr lang="en-US" dirty="0"/>
              <a:t>15 ₵</a:t>
            </a:r>
          </a:p>
          <a:p>
            <a:pPr algn="ctr"/>
            <a:endParaRPr lang="en-US" dirty="0"/>
          </a:p>
        </p:txBody>
      </p:sp>
      <p:cxnSp>
        <p:nvCxnSpPr>
          <p:cNvPr id="20" name="Straight Connector 19"/>
          <p:cNvCxnSpPr/>
          <p:nvPr/>
        </p:nvCxnSpPr>
        <p:spPr>
          <a:xfrm flipH="1">
            <a:off x="5523722" y="1810930"/>
            <a:ext cx="7750" cy="2826384"/>
          </a:xfrm>
          <a:prstGeom prst="line">
            <a:avLst/>
          </a:prstGeom>
        </p:spPr>
        <p:style>
          <a:lnRef idx="1">
            <a:schemeClr val="accent1"/>
          </a:lnRef>
          <a:fillRef idx="0">
            <a:schemeClr val="accent1"/>
          </a:fillRef>
          <a:effectRef idx="0">
            <a:schemeClr val="accent1"/>
          </a:effectRef>
          <a:fontRef idx="minor">
            <a:schemeClr val="tx1"/>
          </a:fontRef>
        </p:style>
      </p:cxnSp>
      <p:sp>
        <p:nvSpPr>
          <p:cNvPr id="3" name="Content Placeholder 2"/>
          <p:cNvSpPr>
            <a:spLocks noGrp="1"/>
          </p:cNvSpPr>
          <p:nvPr>
            <p:ph sz="half" idx="2"/>
          </p:nvPr>
        </p:nvSpPr>
        <p:spPr>
          <a:xfrm>
            <a:off x="521995" y="4936460"/>
            <a:ext cx="10296939" cy="974010"/>
          </a:xfrm>
        </p:spPr>
        <p:txBody>
          <a:bodyPr>
            <a:normAutofit/>
          </a:bodyPr>
          <a:lstStyle/>
          <a:p>
            <a:pPr marL="0" indent="0">
              <a:buNone/>
            </a:pPr>
            <a:r>
              <a:rPr lang="en-US" sz="2400" dirty="0"/>
              <a:t>States may receive the enhanced Medicaid match for up 12 fiscal quarters (3 years) during a 5 year period, starting April 1, 2022.</a:t>
            </a:r>
          </a:p>
          <a:p>
            <a:pPr marL="457200" lvl="1" indent="0">
              <a:buNone/>
            </a:pPr>
            <a:endParaRPr lang="en-US" sz="1800" b="1" dirty="0"/>
          </a:p>
          <a:p>
            <a:endParaRPr lang="en-US" dirty="0"/>
          </a:p>
        </p:txBody>
      </p:sp>
    </p:spTree>
    <p:extLst>
      <p:ext uri="{BB962C8B-B14F-4D97-AF65-F5344CB8AC3E}">
        <p14:creationId xmlns:p14="http://schemas.microsoft.com/office/powerpoint/2010/main" val="40695615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03200" y="596900"/>
            <a:ext cx="9575799" cy="1320800"/>
          </a:xfrm>
        </p:spPr>
        <p:txBody>
          <a:bodyPr>
            <a:normAutofit/>
          </a:bodyPr>
          <a:lstStyle/>
          <a:p>
            <a:r>
              <a:rPr lang="en-US" dirty="0">
                <a:solidFill>
                  <a:schemeClr val="accent2">
                    <a:lumMod val="50000"/>
                  </a:schemeClr>
                </a:solidFill>
              </a:rPr>
              <a:t>Requirements for Increased Medicaid Funding</a:t>
            </a:r>
          </a:p>
        </p:txBody>
      </p:sp>
      <p:sp>
        <p:nvSpPr>
          <p:cNvPr id="5" name="Content Placeholder 4"/>
          <p:cNvSpPr>
            <a:spLocks noGrp="1"/>
          </p:cNvSpPr>
          <p:nvPr>
            <p:ph idx="1"/>
          </p:nvPr>
        </p:nvSpPr>
        <p:spPr>
          <a:xfrm>
            <a:off x="410749" y="1435100"/>
            <a:ext cx="10549351" cy="5060332"/>
          </a:xfrm>
        </p:spPr>
        <p:txBody>
          <a:bodyPr>
            <a:normAutofit fontScale="92500" lnSpcReduction="10000"/>
          </a:bodyPr>
          <a:lstStyle/>
          <a:p>
            <a:pPr marL="0" indent="0">
              <a:buNone/>
            </a:pPr>
            <a:r>
              <a:rPr lang="en-US" sz="2400" dirty="0"/>
              <a:t>1) Provided to Medicaid-eligible individuals:</a:t>
            </a:r>
          </a:p>
          <a:p>
            <a:pPr lvl="1"/>
            <a:r>
              <a:rPr lang="en-US" sz="2000" dirty="0"/>
              <a:t>Outside of hospital or other facility;</a:t>
            </a:r>
          </a:p>
          <a:p>
            <a:pPr lvl="1"/>
            <a:r>
              <a:rPr lang="en-US" sz="2000" dirty="0"/>
              <a:t>Who are experiencing a mental health </a:t>
            </a:r>
            <a:r>
              <a:rPr lang="en-US" sz="2000" b="1" dirty="0"/>
              <a:t>or</a:t>
            </a:r>
            <a:r>
              <a:rPr lang="en-US" sz="2000" dirty="0"/>
              <a:t> substance use disorder crisis.</a:t>
            </a:r>
          </a:p>
          <a:p>
            <a:pPr marL="0" indent="0">
              <a:buNone/>
            </a:pPr>
            <a:r>
              <a:rPr lang="en-US" sz="2400" dirty="0"/>
              <a:t>2) By a Multidisciplinary mobile crisis team that:</a:t>
            </a:r>
          </a:p>
          <a:p>
            <a:pPr lvl="1"/>
            <a:r>
              <a:rPr lang="en-US" sz="2200" dirty="0"/>
              <a:t>Includes at least one BH health care professional who can conduct an assessment (including nurses, social workers, peer support professionals);</a:t>
            </a:r>
          </a:p>
          <a:p>
            <a:pPr lvl="1"/>
            <a:r>
              <a:rPr lang="en-US" sz="2200" dirty="0"/>
              <a:t>Is trained in de-escalation, trauma-informed care, and harm reduction; and</a:t>
            </a:r>
          </a:p>
          <a:p>
            <a:pPr lvl="1"/>
            <a:r>
              <a:rPr lang="en-US" sz="2200" dirty="0"/>
              <a:t>Can respond in a timely manner to provide:</a:t>
            </a:r>
          </a:p>
          <a:p>
            <a:pPr lvl="2"/>
            <a:r>
              <a:rPr lang="en-US" sz="1800" dirty="0"/>
              <a:t>Screening and assessment;</a:t>
            </a:r>
          </a:p>
          <a:p>
            <a:pPr lvl="2"/>
            <a:r>
              <a:rPr lang="en-US" sz="1800" dirty="0"/>
              <a:t>Stabilization and de-escalation;</a:t>
            </a:r>
          </a:p>
          <a:p>
            <a:pPr lvl="2"/>
            <a:r>
              <a:rPr lang="en-US" sz="1800" dirty="0"/>
              <a:t>Coordination with and referrals to other services; and</a:t>
            </a:r>
          </a:p>
          <a:p>
            <a:pPr lvl="1"/>
            <a:r>
              <a:rPr lang="en-US" sz="2200" dirty="0"/>
              <a:t>Maintains relationships with relevant community partners. </a:t>
            </a:r>
          </a:p>
          <a:p>
            <a:pPr marL="0" indent="0">
              <a:buNone/>
            </a:pPr>
            <a:r>
              <a:rPr lang="en-US" sz="2400" dirty="0"/>
              <a:t>3) Is available 24/7, 365 days a year.</a:t>
            </a:r>
          </a:p>
        </p:txBody>
      </p:sp>
    </p:spTree>
    <p:extLst>
      <p:ext uri="{BB962C8B-B14F-4D97-AF65-F5344CB8AC3E}">
        <p14:creationId xmlns:p14="http://schemas.microsoft.com/office/powerpoint/2010/main" val="343065477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7134" y="596900"/>
            <a:ext cx="8926868" cy="1320800"/>
          </a:xfrm>
        </p:spPr>
        <p:txBody>
          <a:bodyPr/>
          <a:lstStyle/>
          <a:p>
            <a:r>
              <a:rPr lang="en-US" dirty="0">
                <a:solidFill>
                  <a:schemeClr val="accent2">
                    <a:lumMod val="50000"/>
                  </a:schemeClr>
                </a:solidFill>
              </a:rPr>
              <a:t>State Design Choices for Enhanced Match</a:t>
            </a:r>
          </a:p>
        </p:txBody>
      </p:sp>
      <p:sp>
        <p:nvSpPr>
          <p:cNvPr id="3" name="Content Placeholder 2"/>
          <p:cNvSpPr>
            <a:spLocks noGrp="1"/>
          </p:cNvSpPr>
          <p:nvPr>
            <p:ph idx="1"/>
          </p:nvPr>
        </p:nvSpPr>
        <p:spPr>
          <a:xfrm>
            <a:off x="512234" y="1474789"/>
            <a:ext cx="9736666" cy="4760911"/>
          </a:xfrm>
        </p:spPr>
        <p:txBody>
          <a:bodyPr>
            <a:normAutofit fontScale="92500" lnSpcReduction="20000"/>
          </a:bodyPr>
          <a:lstStyle/>
          <a:p>
            <a:r>
              <a:rPr lang="en-US" sz="3100" dirty="0"/>
              <a:t>For adults, mobile crisis services can be geographically targeted, not statewide.</a:t>
            </a:r>
          </a:p>
          <a:p>
            <a:endParaRPr lang="en-US" sz="3100" dirty="0"/>
          </a:p>
          <a:p>
            <a:r>
              <a:rPr lang="en-US" sz="3100" dirty="0"/>
              <a:t>States may apply for funding through any of the following:</a:t>
            </a:r>
          </a:p>
          <a:p>
            <a:pPr lvl="1"/>
            <a:r>
              <a:rPr lang="en-US" sz="3100" dirty="0"/>
              <a:t>State plan amendment (SPA; including 1915(</a:t>
            </a:r>
            <a:r>
              <a:rPr lang="en-US" sz="3100" dirty="0" err="1"/>
              <a:t>i</a:t>
            </a:r>
            <a:r>
              <a:rPr lang="en-US" sz="3100" dirty="0"/>
              <a:t>))</a:t>
            </a:r>
          </a:p>
          <a:p>
            <a:pPr lvl="1"/>
            <a:r>
              <a:rPr lang="en-US" sz="3100" dirty="0"/>
              <a:t>1915(b) waiver (for Medicaid managed care programs)</a:t>
            </a:r>
          </a:p>
          <a:p>
            <a:pPr lvl="1"/>
            <a:r>
              <a:rPr lang="en-US" sz="3100" dirty="0"/>
              <a:t>1915(c) waiver (for home- and community-based services)</a:t>
            </a:r>
          </a:p>
          <a:p>
            <a:pPr lvl="1"/>
            <a:r>
              <a:rPr lang="en-US" sz="3100" dirty="0"/>
              <a:t>1115 demonstration project</a:t>
            </a:r>
          </a:p>
          <a:p>
            <a:endParaRPr lang="en-US" dirty="0"/>
          </a:p>
        </p:txBody>
      </p:sp>
    </p:spTree>
    <p:extLst>
      <p:ext uri="{BB962C8B-B14F-4D97-AF65-F5344CB8AC3E}">
        <p14:creationId xmlns:p14="http://schemas.microsoft.com/office/powerpoint/2010/main" val="369982778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800" b="1" dirty="0">
                <a:solidFill>
                  <a:schemeClr val="accent2">
                    <a:lumMod val="50000"/>
                  </a:schemeClr>
                </a:solidFill>
              </a:rPr>
              <a:t>WHAT IS A CRISIS?</a:t>
            </a:r>
          </a:p>
        </p:txBody>
      </p:sp>
      <p:sp>
        <p:nvSpPr>
          <p:cNvPr id="3" name="Content Placeholder 2"/>
          <p:cNvSpPr>
            <a:spLocks noGrp="1"/>
          </p:cNvSpPr>
          <p:nvPr>
            <p:ph idx="1"/>
          </p:nvPr>
        </p:nvSpPr>
        <p:spPr>
          <a:xfrm>
            <a:off x="677334" y="1600201"/>
            <a:ext cx="8596668" cy="4038599"/>
          </a:xfrm>
        </p:spPr>
        <p:txBody>
          <a:bodyPr>
            <a:normAutofit/>
          </a:bodyPr>
          <a:lstStyle/>
          <a:p>
            <a:r>
              <a:rPr lang="en-US" sz="2800" dirty="0">
                <a:solidFill>
                  <a:schemeClr val="accent2">
                    <a:lumMod val="75000"/>
                  </a:schemeClr>
                </a:solidFill>
              </a:rPr>
              <a:t>There are many definitions.</a:t>
            </a:r>
          </a:p>
          <a:p>
            <a:r>
              <a:rPr lang="en-US" sz="2800" dirty="0">
                <a:solidFill>
                  <a:schemeClr val="accent2">
                    <a:lumMod val="75000"/>
                  </a:schemeClr>
                </a:solidFill>
              </a:rPr>
              <a:t>A mental health crisis is any situation in which a person’s behavior puts them at risk of hurting themselves or others and/or prevents them from being able to care for themselves or function effectively in the community.</a:t>
            </a:r>
          </a:p>
          <a:p>
            <a:pPr lvl="8"/>
            <a:r>
              <a:rPr lang="en-US" sz="2800" i="1" dirty="0">
                <a:solidFill>
                  <a:schemeClr val="accent2">
                    <a:lumMod val="75000"/>
                  </a:schemeClr>
                </a:solidFill>
              </a:rPr>
              <a:t>National Alliance on Mental Illness (NAMI)</a:t>
            </a:r>
          </a:p>
        </p:txBody>
      </p:sp>
    </p:spTree>
    <p:extLst>
      <p:ext uri="{BB962C8B-B14F-4D97-AF65-F5344CB8AC3E}">
        <p14:creationId xmlns:p14="http://schemas.microsoft.com/office/powerpoint/2010/main" val="18445095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4434" y="482600"/>
            <a:ext cx="10028766" cy="1320800"/>
          </a:xfrm>
        </p:spPr>
        <p:txBody>
          <a:bodyPr>
            <a:normAutofit/>
          </a:bodyPr>
          <a:lstStyle/>
          <a:p>
            <a:r>
              <a:rPr lang="en-US" dirty="0">
                <a:solidFill>
                  <a:schemeClr val="accent2">
                    <a:lumMod val="50000"/>
                  </a:schemeClr>
                </a:solidFill>
              </a:rPr>
              <a:t>Mobile Response and Stabilization Services for Children and Youth</a:t>
            </a:r>
          </a:p>
        </p:txBody>
      </p:sp>
      <p:sp>
        <p:nvSpPr>
          <p:cNvPr id="3" name="Content Placeholder 2"/>
          <p:cNvSpPr>
            <a:spLocks noGrp="1"/>
          </p:cNvSpPr>
          <p:nvPr>
            <p:ph idx="1"/>
          </p:nvPr>
        </p:nvSpPr>
        <p:spPr>
          <a:xfrm>
            <a:off x="334434" y="1803400"/>
            <a:ext cx="9482666" cy="5524158"/>
          </a:xfrm>
        </p:spPr>
        <p:txBody>
          <a:bodyPr>
            <a:normAutofit/>
          </a:bodyPr>
          <a:lstStyle/>
          <a:p>
            <a:r>
              <a:rPr lang="en-US" sz="2000" dirty="0"/>
              <a:t>Under Medicaid’s Early and Periodic Screening, Diagnostic, and Treatment (ESPDT) mandate, children under 21 must get whatever services they need to correct or ameliorate a medical condition, including mobile crisis services.</a:t>
            </a:r>
          </a:p>
          <a:p>
            <a:r>
              <a:rPr lang="en-US" sz="2000" dirty="0"/>
              <a:t>Cannot be geographically limited.</a:t>
            </a:r>
          </a:p>
          <a:p>
            <a:r>
              <a:rPr lang="en-US" sz="2000" dirty="0"/>
              <a:t>The ARPA 85% Medicaid match is available for mobile crisis services for children and youth, but nothing in APRA changes the EPSDT mandate.</a:t>
            </a:r>
          </a:p>
          <a:p>
            <a:r>
              <a:rPr lang="en-US" sz="2000" dirty="0"/>
              <a:t>Specialized mobile crisis teams for youth can work with families, schools, and other providers to help plan for crises, and should be paired with stabilization services to help children and families post-crises.</a:t>
            </a:r>
          </a:p>
          <a:p>
            <a:endParaRPr lang="en-US" sz="2000" dirty="0"/>
          </a:p>
          <a:p>
            <a:pPr marL="0" indent="0">
              <a:buNone/>
            </a:pPr>
            <a:r>
              <a:rPr lang="en-US" sz="2000" dirty="0"/>
              <a:t>Resource: National Health Law Program, </a:t>
            </a:r>
            <a:r>
              <a:rPr lang="en-US" sz="2000" dirty="0">
                <a:hlinkClick r:id="rId2"/>
              </a:rPr>
              <a:t>Children’s Behavioral Health Mobile Response and Stabilization Services </a:t>
            </a:r>
            <a:r>
              <a:rPr lang="en-US" sz="2000" dirty="0"/>
              <a:t>(Feb. 1, 2022). </a:t>
            </a:r>
          </a:p>
          <a:p>
            <a:pPr marL="0" indent="0">
              <a:buNone/>
            </a:pPr>
            <a:endParaRPr lang="en-US" sz="2000" b="1" dirty="0"/>
          </a:p>
        </p:txBody>
      </p:sp>
    </p:spTree>
    <p:extLst>
      <p:ext uri="{BB962C8B-B14F-4D97-AF65-F5344CB8AC3E}">
        <p14:creationId xmlns:p14="http://schemas.microsoft.com/office/powerpoint/2010/main" val="2613948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9012766" cy="952500"/>
          </a:xfrm>
        </p:spPr>
        <p:txBody>
          <a:bodyPr>
            <a:normAutofit/>
          </a:bodyPr>
          <a:lstStyle/>
          <a:p>
            <a:r>
              <a:rPr lang="en-US" sz="4000" dirty="0">
                <a:solidFill>
                  <a:schemeClr val="accent2">
                    <a:lumMod val="50000"/>
                  </a:schemeClr>
                </a:solidFill>
              </a:rPr>
              <a:t>Linkages to Community-Based Services</a:t>
            </a:r>
          </a:p>
        </p:txBody>
      </p:sp>
      <p:sp>
        <p:nvSpPr>
          <p:cNvPr id="3" name="Content Placeholder 2"/>
          <p:cNvSpPr>
            <a:spLocks noGrp="1"/>
          </p:cNvSpPr>
          <p:nvPr>
            <p:ph idx="1"/>
          </p:nvPr>
        </p:nvSpPr>
        <p:spPr>
          <a:xfrm>
            <a:off x="503583" y="1562100"/>
            <a:ext cx="9186517" cy="4638261"/>
          </a:xfrm>
        </p:spPr>
        <p:txBody>
          <a:bodyPr>
            <a:noAutofit/>
          </a:bodyPr>
          <a:lstStyle/>
          <a:p>
            <a:r>
              <a:rPr lang="en-US" sz="2200" dirty="0"/>
              <a:t>Case management</a:t>
            </a:r>
          </a:p>
          <a:p>
            <a:r>
              <a:rPr lang="en-US" sz="2200" dirty="0"/>
              <a:t>Intensive case management</a:t>
            </a:r>
          </a:p>
          <a:p>
            <a:r>
              <a:rPr lang="en-US" sz="2200" dirty="0"/>
              <a:t>Assertive Community Treatment (ACT)</a:t>
            </a:r>
          </a:p>
          <a:p>
            <a:r>
              <a:rPr lang="en-US" sz="2200" dirty="0"/>
              <a:t>Housing Services/Permanent Supported Housing</a:t>
            </a:r>
          </a:p>
          <a:p>
            <a:r>
              <a:rPr lang="en-US" sz="2200" dirty="0"/>
              <a:t>Supported Employment</a:t>
            </a:r>
          </a:p>
          <a:p>
            <a:r>
              <a:rPr lang="en-US" sz="2200" dirty="0"/>
              <a:t>Peer Services</a:t>
            </a:r>
          </a:p>
          <a:p>
            <a:r>
              <a:rPr lang="en-US" sz="2200" dirty="0"/>
              <a:t>“Wraparound” Services for Children and Youth</a:t>
            </a:r>
          </a:p>
          <a:p>
            <a:pPr marL="0" indent="0">
              <a:buNone/>
            </a:pPr>
            <a:endParaRPr lang="en-US" sz="2200" dirty="0"/>
          </a:p>
          <a:p>
            <a:pPr marL="0" indent="0">
              <a:buNone/>
            </a:pPr>
            <a:r>
              <a:rPr lang="en-US" sz="2200" dirty="0"/>
              <a:t>Resource: </a:t>
            </a:r>
            <a:r>
              <a:rPr lang="en-US" sz="2200" dirty="0" err="1"/>
              <a:t>Bazelon</a:t>
            </a:r>
            <a:r>
              <a:rPr lang="en-US" sz="2200" dirty="0"/>
              <a:t> Center, </a:t>
            </a:r>
            <a:r>
              <a:rPr lang="en-US" sz="2200" dirty="0">
                <a:hlinkClick r:id="rId3"/>
              </a:rPr>
              <a:t>Diversion to What? Evidence-Based Mental Health Services That Prevent Needless Incarceration</a:t>
            </a:r>
            <a:r>
              <a:rPr lang="en-US" sz="2200" dirty="0"/>
              <a:t> (Sept. 2019)</a:t>
            </a:r>
          </a:p>
          <a:p>
            <a:pPr marL="0" indent="0">
              <a:buNone/>
            </a:pPr>
            <a:endParaRPr lang="en-US" sz="2400" dirty="0"/>
          </a:p>
          <a:p>
            <a:pPr>
              <a:buFont typeface="Wingdings" panose="05000000000000000000" pitchFamily="2" charset="2"/>
              <a:buChar char="Ø"/>
            </a:pPr>
            <a:endParaRPr lang="en-US" sz="2400" b="1" dirty="0"/>
          </a:p>
        </p:txBody>
      </p:sp>
    </p:spTree>
    <p:extLst>
      <p:ext uri="{BB962C8B-B14F-4D97-AF65-F5344CB8AC3E}">
        <p14:creationId xmlns:p14="http://schemas.microsoft.com/office/powerpoint/2010/main" val="349557829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8434" y="596900"/>
            <a:ext cx="8596668" cy="1320800"/>
          </a:xfrm>
        </p:spPr>
        <p:txBody>
          <a:bodyPr>
            <a:normAutofit/>
          </a:bodyPr>
          <a:lstStyle/>
          <a:p>
            <a:r>
              <a:rPr lang="en-US" sz="4000" dirty="0">
                <a:solidFill>
                  <a:schemeClr val="accent2">
                    <a:lumMod val="50000"/>
                  </a:schemeClr>
                </a:solidFill>
              </a:rPr>
              <a:t>Other Federal Financing</a:t>
            </a:r>
          </a:p>
        </p:txBody>
      </p:sp>
      <p:sp>
        <p:nvSpPr>
          <p:cNvPr id="3" name="Content Placeholder 2"/>
          <p:cNvSpPr>
            <a:spLocks noGrp="1"/>
          </p:cNvSpPr>
          <p:nvPr>
            <p:ph idx="1"/>
          </p:nvPr>
        </p:nvSpPr>
        <p:spPr>
          <a:xfrm>
            <a:off x="588434" y="1639889"/>
            <a:ext cx="8596668" cy="3880773"/>
          </a:xfrm>
        </p:spPr>
        <p:txBody>
          <a:bodyPr>
            <a:normAutofit/>
          </a:bodyPr>
          <a:lstStyle/>
          <a:p>
            <a:endParaRPr lang="en-US" sz="2400" dirty="0"/>
          </a:p>
          <a:p>
            <a:r>
              <a:rPr lang="en-US" sz="2400" dirty="0"/>
              <a:t>5% of SAMHSA Mental Health Block Grant (MHBG) funds must be spent on crisis services</a:t>
            </a:r>
          </a:p>
          <a:p>
            <a:endParaRPr lang="en-US" sz="2400" dirty="0"/>
          </a:p>
          <a:p>
            <a:r>
              <a:rPr lang="en-US" sz="2400" dirty="0"/>
              <a:t>Certified Community Behavioral Health Clinics (CCBHCs)</a:t>
            </a:r>
          </a:p>
          <a:p>
            <a:pPr marL="0" indent="0">
              <a:buNone/>
            </a:pPr>
            <a:endParaRPr lang="en-US" sz="2400" dirty="0"/>
          </a:p>
        </p:txBody>
      </p:sp>
    </p:spTree>
    <p:extLst>
      <p:ext uri="{BB962C8B-B14F-4D97-AF65-F5344CB8AC3E}">
        <p14:creationId xmlns:p14="http://schemas.microsoft.com/office/powerpoint/2010/main" val="50513280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dirty="0">
                <a:solidFill>
                  <a:schemeClr val="accent2">
                    <a:lumMod val="50000"/>
                  </a:schemeClr>
                </a:solidFill>
              </a:rPr>
              <a:t>Questions?</a:t>
            </a:r>
          </a:p>
        </p:txBody>
      </p:sp>
      <p:sp>
        <p:nvSpPr>
          <p:cNvPr id="3" name="Content Placeholder 2"/>
          <p:cNvSpPr>
            <a:spLocks noGrp="1"/>
          </p:cNvSpPr>
          <p:nvPr>
            <p:ph idx="1"/>
          </p:nvPr>
        </p:nvSpPr>
        <p:spPr/>
        <p:txBody>
          <a:bodyPr/>
          <a:lstStyle/>
          <a:p>
            <a:pPr marL="0" indent="0" algn="ctr">
              <a:buNone/>
            </a:pPr>
            <a:endParaRPr lang="en-US" sz="2800" dirty="0"/>
          </a:p>
          <a:p>
            <a:pPr marL="0" indent="0" algn="ctr">
              <a:buNone/>
            </a:pPr>
            <a:r>
              <a:rPr lang="en-US" sz="2800" dirty="0"/>
              <a:t>Jennifer Lav</a:t>
            </a:r>
          </a:p>
          <a:p>
            <a:pPr marL="0" indent="0" algn="ctr">
              <a:buNone/>
            </a:pPr>
            <a:r>
              <a:rPr lang="en-US" sz="2800" dirty="0"/>
              <a:t>Senior Attorney</a:t>
            </a:r>
          </a:p>
          <a:p>
            <a:pPr marL="0" indent="0" algn="ctr">
              <a:buNone/>
            </a:pPr>
            <a:r>
              <a:rPr lang="en-US" sz="2800" dirty="0"/>
              <a:t>National Health Law Program</a:t>
            </a:r>
          </a:p>
          <a:p>
            <a:pPr marL="0" indent="0" algn="ctr">
              <a:buNone/>
            </a:pPr>
            <a:r>
              <a:rPr lang="en-US" sz="2800" dirty="0">
                <a:hlinkClick r:id="rId2"/>
              </a:rPr>
              <a:t>lav@healthlaw.org</a:t>
            </a:r>
            <a:endParaRPr lang="en-US" sz="2800" dirty="0"/>
          </a:p>
          <a:p>
            <a:pPr marL="0" indent="0" algn="ctr">
              <a:buNone/>
            </a:pPr>
            <a:endParaRPr lang="en-US" sz="2800" b="1" dirty="0"/>
          </a:p>
          <a:p>
            <a:pPr marL="0" indent="0">
              <a:buNone/>
            </a:pPr>
            <a:endParaRPr lang="en-US" dirty="0"/>
          </a:p>
        </p:txBody>
      </p:sp>
    </p:spTree>
    <p:extLst>
      <p:ext uri="{BB962C8B-B14F-4D97-AF65-F5344CB8AC3E}">
        <p14:creationId xmlns:p14="http://schemas.microsoft.com/office/powerpoint/2010/main" val="19798498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289"/>
        <p:cNvGrpSpPr/>
        <p:nvPr/>
      </p:nvGrpSpPr>
      <p:grpSpPr>
        <a:xfrm>
          <a:off x="0" y="0"/>
          <a:ext cx="0" cy="0"/>
          <a:chOff x="0" y="0"/>
          <a:chExt cx="0" cy="0"/>
        </a:xfrm>
      </p:grpSpPr>
      <p:sp>
        <p:nvSpPr>
          <p:cNvPr id="290" name="Google Shape;290;p31"/>
          <p:cNvSpPr txBox="1"/>
          <p:nvPr/>
        </p:nvSpPr>
        <p:spPr>
          <a:xfrm>
            <a:off x="296215" y="270862"/>
            <a:ext cx="2537138" cy="1700105"/>
          </a:xfrm>
          <a:prstGeom prst="rect">
            <a:avLst/>
          </a:prstGeom>
          <a:noFill/>
          <a:ln>
            <a:noFill/>
          </a:ln>
        </p:spPr>
        <p:txBody>
          <a:bodyPr spcFirstLastPara="1" wrap="square" lIns="91425" tIns="45700" rIns="91425" bIns="45700" anchor="t" anchorCtr="0">
            <a:normAutofit/>
          </a:bodyPr>
          <a:lstStyle/>
          <a:p>
            <a:pPr marL="0" marR="0" lvl="0" indent="0" algn="l" defTabSz="914400" rtl="0" eaLnBrk="1" fontAlgn="auto" latinLnBrk="0" hangingPunct="1">
              <a:lnSpc>
                <a:spcPct val="90000"/>
              </a:lnSpc>
              <a:spcBef>
                <a:spcPts val="0"/>
              </a:spcBef>
              <a:spcAft>
                <a:spcPts val="0"/>
              </a:spcAft>
              <a:buClr>
                <a:srgbClr val="F3F3F3"/>
              </a:buClr>
              <a:buSzPts val="1400"/>
              <a:buFont typeface="Arial"/>
              <a:buNone/>
              <a:tabLst/>
              <a:defRPr/>
            </a:pPr>
            <a:endParaRPr kumimoji="0" sz="1400" b="0" i="0" u="none" strike="noStrike" kern="0" cap="none" spc="0" normalizeH="0" baseline="0" noProof="0">
              <a:ln>
                <a:noFill/>
              </a:ln>
              <a:solidFill>
                <a:srgbClr val="F3F3F3"/>
              </a:solidFill>
              <a:effectLst/>
              <a:uLnTx/>
              <a:uFillTx/>
              <a:latin typeface="Arial"/>
              <a:ea typeface="Arial"/>
              <a:cs typeface="Arial"/>
              <a:sym typeface="Arial"/>
            </a:endParaRPr>
          </a:p>
        </p:txBody>
      </p:sp>
      <p:sp>
        <p:nvSpPr>
          <p:cNvPr id="291" name="Google Shape;291;p31"/>
          <p:cNvSpPr txBox="1"/>
          <p:nvPr/>
        </p:nvSpPr>
        <p:spPr>
          <a:xfrm>
            <a:off x="415637" y="270862"/>
            <a:ext cx="6639840" cy="1700105"/>
          </a:xfrm>
          <a:prstGeom prst="rect">
            <a:avLst/>
          </a:prstGeom>
          <a:noFill/>
          <a:ln>
            <a:noFill/>
          </a:ln>
        </p:spPr>
        <p:txBody>
          <a:bodyPr spcFirstLastPara="1" wrap="square" lIns="91425" tIns="45700" rIns="91425" bIns="45700" anchor="t" anchorCtr="0">
            <a:normAutofit/>
          </a:bodyPr>
          <a:lstStyle/>
          <a:p>
            <a:pPr marL="0" marR="0" lvl="0" indent="0" algn="ctr" defTabSz="914400" rtl="0" eaLnBrk="1" fontAlgn="auto" latinLnBrk="0" hangingPunct="1">
              <a:lnSpc>
                <a:spcPct val="90000"/>
              </a:lnSpc>
              <a:spcBef>
                <a:spcPts val="1000"/>
              </a:spcBef>
              <a:spcAft>
                <a:spcPts val="0"/>
              </a:spcAft>
              <a:buClr>
                <a:srgbClr val="F3F3F3"/>
              </a:buClr>
              <a:buSzPts val="1600"/>
              <a:buFont typeface="Arial"/>
              <a:buNone/>
              <a:tabLst/>
              <a:defRPr/>
            </a:pPr>
            <a:r>
              <a:rPr kumimoji="0" lang="en-US" sz="6600" b="0" i="0" u="none" strike="noStrike" kern="0" cap="none" spc="0" normalizeH="0" baseline="0" noProof="0" dirty="0">
                <a:ln>
                  <a:noFill/>
                </a:ln>
                <a:solidFill>
                  <a:srgbClr val="F3F3F3"/>
                </a:solidFill>
                <a:effectLst/>
                <a:uLnTx/>
                <a:uFillTx/>
                <a:latin typeface="Arial"/>
                <a:ea typeface="Arial"/>
                <a:cs typeface="Arial"/>
                <a:sym typeface="Arial"/>
              </a:rPr>
              <a:t>Thank you!</a:t>
            </a:r>
            <a:endParaRPr kumimoji="0" sz="6600" b="0" i="0" u="none" strike="noStrike" kern="0" cap="none" spc="0" normalizeH="0" baseline="0" noProof="0" dirty="0">
              <a:ln>
                <a:noFill/>
              </a:ln>
              <a:solidFill>
                <a:srgbClr val="F3F3F3"/>
              </a:solidFill>
              <a:effectLst/>
              <a:uLnTx/>
              <a:uFillTx/>
              <a:latin typeface="Arial"/>
              <a:ea typeface="Arial"/>
              <a:cs typeface="Arial"/>
              <a:sym typeface="Arial"/>
            </a:endParaRPr>
          </a:p>
        </p:txBody>
      </p:sp>
      <p:sp>
        <p:nvSpPr>
          <p:cNvPr id="292" name="Google Shape;292;p31"/>
          <p:cNvSpPr txBox="1">
            <a:spLocks noGrp="1"/>
          </p:cNvSpPr>
          <p:nvPr>
            <p:ph type="sldNum" idx="12"/>
          </p:nvPr>
        </p:nvSpPr>
        <p:spPr>
          <a:xfrm>
            <a:off x="10084158" y="6362700"/>
            <a:ext cx="621942" cy="332806"/>
          </a:xfrm>
          <a:prstGeom prst="rect">
            <a:avLst/>
          </a:prstGeom>
          <a:noFill/>
          <a:ln>
            <a:noFill/>
          </a:ln>
        </p:spPr>
        <p:txBody>
          <a:bodyPr spcFirstLastPara="1" wrap="square" lIns="91425" tIns="45700" rIns="91425" bIns="45700" anchor="ctr" anchorCtr="0">
            <a:no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a:ln>
                  <a:noFill/>
                </a:ln>
                <a:solidFill>
                  <a:srgbClr val="002D73"/>
                </a:solidFill>
                <a:effectLst/>
                <a:uLnTx/>
                <a:uFillTx/>
                <a:latin typeface="Arial"/>
                <a:cs typeface="Arial"/>
                <a:sym typeface="Arial"/>
              </a:rPr>
              <a:t>|  </a:t>
            </a:r>
            <a:fld id="{00000000-1234-1234-1234-123412341234}" type="slidenum">
              <a:rPr kumimoji="0" lang="en-US" sz="1200" b="1" i="0" u="none" strike="noStrike" kern="0" cap="none" spc="0" normalizeH="0" baseline="0" noProof="0">
                <a:ln>
                  <a:noFill/>
                </a:ln>
                <a:solidFill>
                  <a:srgbClr val="002D73"/>
                </a:solidFill>
                <a:effectLst/>
                <a:uLnTx/>
                <a:uFillTx/>
                <a:latin typeface="Arial"/>
                <a:cs typeface="Arial"/>
                <a:sym typeface="Arial"/>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54</a:t>
            </a:fld>
            <a:endParaRPr kumimoji="0" sz="1200" b="1" i="0" u="none" strike="noStrike" kern="0" cap="none" spc="0" normalizeH="0" baseline="0" noProof="0">
              <a:ln>
                <a:noFill/>
              </a:ln>
              <a:solidFill>
                <a:srgbClr val="002D73"/>
              </a:solidFill>
              <a:effectLst/>
              <a:uLnTx/>
              <a:uFillTx/>
              <a:latin typeface="Arial"/>
              <a:cs typeface="Arial"/>
              <a:sym typeface="Arial"/>
            </a:endParaRPr>
          </a:p>
        </p:txBody>
      </p:sp>
      <p:sp>
        <p:nvSpPr>
          <p:cNvPr id="293" name="Google Shape;293;p31"/>
          <p:cNvSpPr txBox="1">
            <a:spLocks noGrp="1"/>
          </p:cNvSpPr>
          <p:nvPr>
            <p:ph type="ftr" idx="11"/>
          </p:nvPr>
        </p:nvSpPr>
        <p:spPr>
          <a:xfrm>
            <a:off x="525048" y="6356723"/>
            <a:ext cx="6519695" cy="365125"/>
          </a:xfrm>
          <a:prstGeom prst="rect">
            <a:avLst/>
          </a:prstGeom>
          <a:noFill/>
          <a:ln>
            <a:noFill/>
          </a:ln>
        </p:spPr>
        <p:txBody>
          <a:bodyPr spcFirstLastPara="1" wrap="square" lIns="91425" tIns="45700" rIns="91425" bIns="45700" anchor="ctr"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kumimoji="0" lang="en-US" sz="1200" b="1" i="1" u="none" strike="noStrike" kern="0" cap="none" spc="0" normalizeH="0" baseline="0" noProof="0">
                <a:ln>
                  <a:noFill/>
                </a:ln>
                <a:solidFill>
                  <a:srgbClr val="002D73"/>
                </a:solidFill>
                <a:effectLst/>
                <a:uLnTx/>
                <a:uFillTx/>
                <a:latin typeface="Arial"/>
                <a:cs typeface="Arial"/>
                <a:sym typeface="Arial"/>
              </a:rPr>
              <a:t>Section 1135 Authority and COVID-19</a:t>
            </a:r>
            <a:endParaRPr kumimoji="0" sz="1200" b="1" i="1" u="none" strike="noStrike" kern="0" cap="none" spc="0" normalizeH="0" baseline="0" noProof="0">
              <a:ln>
                <a:noFill/>
              </a:ln>
              <a:solidFill>
                <a:srgbClr val="002D73"/>
              </a:solidFill>
              <a:effectLst/>
              <a:uLnTx/>
              <a:uFillTx/>
              <a:latin typeface="Arial"/>
              <a:cs typeface="Arial"/>
              <a:sym typeface="Arial"/>
            </a:endParaRPr>
          </a:p>
        </p:txBody>
      </p:sp>
    </p:spTree>
    <p:extLst>
      <p:ext uri="{BB962C8B-B14F-4D97-AF65-F5344CB8AC3E}">
        <p14:creationId xmlns:p14="http://schemas.microsoft.com/office/powerpoint/2010/main" val="396737715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a:solidFill>
                  <a:schemeClr val="accent2">
                    <a:lumMod val="50000"/>
                  </a:schemeClr>
                </a:solidFill>
              </a:rPr>
              <a:t>WHAT IS A CRISIS?</a:t>
            </a:r>
          </a:p>
        </p:txBody>
      </p:sp>
      <p:sp>
        <p:nvSpPr>
          <p:cNvPr id="3" name="Content Placeholder 2"/>
          <p:cNvSpPr>
            <a:spLocks noGrp="1"/>
          </p:cNvSpPr>
          <p:nvPr>
            <p:ph idx="1"/>
          </p:nvPr>
        </p:nvSpPr>
        <p:spPr>
          <a:xfrm>
            <a:off x="677334" y="1554481"/>
            <a:ext cx="8596668" cy="4221479"/>
          </a:xfrm>
        </p:spPr>
        <p:txBody>
          <a:bodyPr/>
          <a:lstStyle/>
          <a:p>
            <a:r>
              <a:rPr lang="en-US" sz="2400" dirty="0">
                <a:solidFill>
                  <a:schemeClr val="accent2">
                    <a:lumMod val="75000"/>
                  </a:schemeClr>
                </a:solidFill>
              </a:rPr>
              <a:t>A broader definition:</a:t>
            </a:r>
          </a:p>
          <a:p>
            <a:r>
              <a:rPr lang="en-US" sz="2400" dirty="0">
                <a:solidFill>
                  <a:schemeClr val="accent2">
                    <a:lumMod val="75000"/>
                  </a:schemeClr>
                </a:solidFill>
                <a:ea typeface="Tahoma" panose="020B0604030504040204" pitchFamily="34" charset="0"/>
                <a:cs typeface="Tahoma" panose="020B0604030504040204" pitchFamily="34" charset="0"/>
              </a:rPr>
              <a:t>A situation caused by an individual's </a:t>
            </a:r>
            <a:r>
              <a:rPr lang="en-US" sz="2400" b="1" dirty="0">
                <a:solidFill>
                  <a:schemeClr val="accent2">
                    <a:lumMod val="75000"/>
                  </a:schemeClr>
                </a:solidFill>
                <a:ea typeface="Tahoma" panose="020B0604030504040204" pitchFamily="34" charset="0"/>
                <a:cs typeface="Tahoma" panose="020B0604030504040204" pitchFamily="34" charset="0"/>
              </a:rPr>
              <a:t>apparent mental disorder</a:t>
            </a:r>
            <a:r>
              <a:rPr lang="en-US" sz="2400" dirty="0">
                <a:solidFill>
                  <a:schemeClr val="accent2">
                    <a:lumMod val="75000"/>
                  </a:schemeClr>
                </a:solidFill>
                <a:ea typeface="Tahoma" panose="020B0604030504040204" pitchFamily="34" charset="0"/>
                <a:cs typeface="Tahoma" panose="020B0604030504040204" pitchFamily="34" charset="0"/>
              </a:rPr>
              <a:t> which results in a high level of stress or anxiety for the individual, persons providing care for the individual or the public which cannot be resolved by the available coping methods of the individual or by the efforts of those providing ordinary care or support for the individual.</a:t>
            </a:r>
          </a:p>
          <a:p>
            <a:pPr lvl="7"/>
            <a:endParaRPr lang="en-US" dirty="0">
              <a:solidFill>
                <a:schemeClr val="accent2">
                  <a:lumMod val="75000"/>
                </a:schemeClr>
              </a:solidFill>
              <a:ea typeface="Tahoma" panose="020B0604030504040204" pitchFamily="34" charset="0"/>
              <a:cs typeface="Tahoma" panose="020B0604030504040204" pitchFamily="34" charset="0"/>
            </a:endParaRPr>
          </a:p>
          <a:p>
            <a:pPr lvl="7"/>
            <a:r>
              <a:rPr lang="en-US" sz="1800" i="1" dirty="0">
                <a:solidFill>
                  <a:schemeClr val="accent2">
                    <a:lumMod val="75000"/>
                  </a:schemeClr>
                </a:solidFill>
              </a:rPr>
              <a:t>Wisc. Adm. Code. DHS 34.02(5)</a:t>
            </a:r>
          </a:p>
        </p:txBody>
      </p:sp>
    </p:spTree>
    <p:extLst>
      <p:ext uri="{BB962C8B-B14F-4D97-AF65-F5344CB8AC3E}">
        <p14:creationId xmlns:p14="http://schemas.microsoft.com/office/powerpoint/2010/main" val="15856336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2">
                    <a:lumMod val="50000"/>
                  </a:schemeClr>
                </a:solidFill>
              </a:rPr>
              <a:t>WHAT IS A CRISIS?</a:t>
            </a:r>
          </a:p>
        </p:txBody>
      </p:sp>
      <p:sp>
        <p:nvSpPr>
          <p:cNvPr id="3" name="Content Placeholder 2"/>
          <p:cNvSpPr>
            <a:spLocks noGrp="1"/>
          </p:cNvSpPr>
          <p:nvPr>
            <p:ph idx="1"/>
          </p:nvPr>
        </p:nvSpPr>
        <p:spPr>
          <a:xfrm>
            <a:off x="677334" y="1569720"/>
            <a:ext cx="8596668" cy="4663440"/>
          </a:xfrm>
        </p:spPr>
        <p:txBody>
          <a:bodyPr>
            <a:noAutofit/>
          </a:bodyPr>
          <a:lstStyle/>
          <a:p>
            <a:r>
              <a:rPr lang="en-US" sz="2400" dirty="0">
                <a:solidFill>
                  <a:schemeClr val="accent2">
                    <a:lumMod val="75000"/>
                  </a:schemeClr>
                </a:solidFill>
              </a:rPr>
              <a:t>A crisis might follow or be accompanied by:</a:t>
            </a:r>
          </a:p>
          <a:p>
            <a:pPr lvl="1"/>
            <a:r>
              <a:rPr lang="en-US" sz="1800" b="1" dirty="0">
                <a:solidFill>
                  <a:schemeClr val="accent2">
                    <a:lumMod val="75000"/>
                  </a:schemeClr>
                </a:solidFill>
              </a:rPr>
              <a:t>Intense feelings of emotional distress </a:t>
            </a:r>
            <a:r>
              <a:rPr lang="en-US" sz="1800" dirty="0">
                <a:solidFill>
                  <a:schemeClr val="accent2">
                    <a:lumMod val="75000"/>
                  </a:schemeClr>
                </a:solidFill>
              </a:rPr>
              <a:t>(anxiety, depression, anger, panic, hopelessness);</a:t>
            </a:r>
          </a:p>
          <a:p>
            <a:pPr lvl="1"/>
            <a:r>
              <a:rPr lang="en-US" sz="1800" b="1" dirty="0">
                <a:solidFill>
                  <a:schemeClr val="accent2">
                    <a:lumMod val="75000"/>
                  </a:schemeClr>
                </a:solidFill>
              </a:rPr>
              <a:t>Obvious changes in functioning </a:t>
            </a:r>
            <a:r>
              <a:rPr lang="en-US" sz="1800" dirty="0">
                <a:solidFill>
                  <a:schemeClr val="accent2">
                    <a:lumMod val="75000"/>
                  </a:schemeClr>
                </a:solidFill>
              </a:rPr>
              <a:t>(neglect of personal hygiene, unusual behavior);</a:t>
            </a:r>
          </a:p>
          <a:p>
            <a:pPr lvl="1"/>
            <a:r>
              <a:rPr lang="en-US" sz="1800" b="1" dirty="0">
                <a:solidFill>
                  <a:schemeClr val="accent2">
                    <a:lumMod val="75000"/>
                  </a:schemeClr>
                </a:solidFill>
              </a:rPr>
              <a:t>Catastrophic life events </a:t>
            </a:r>
            <a:r>
              <a:rPr lang="en-US" sz="1800" dirty="0">
                <a:solidFill>
                  <a:schemeClr val="accent2">
                    <a:lumMod val="75000"/>
                  </a:schemeClr>
                </a:solidFill>
              </a:rPr>
              <a:t>(disruptions in personal relationships, support systems or living arrangements, loss of autonomy or parental rights, victimization or natural disasters).</a:t>
            </a:r>
          </a:p>
          <a:p>
            <a:pPr marL="350838" lvl="1" indent="-350838"/>
            <a:r>
              <a:rPr lang="en-US" sz="2400" dirty="0">
                <a:solidFill>
                  <a:schemeClr val="accent2">
                    <a:lumMod val="75000"/>
                  </a:schemeClr>
                </a:solidFill>
              </a:rPr>
              <a:t>A crisis may (but need not) involve imminent danger to self or others.</a:t>
            </a:r>
          </a:p>
          <a:p>
            <a:pPr marL="3494088" lvl="8" indent="-350838"/>
            <a:r>
              <a:rPr lang="en-US" sz="1600" i="1" dirty="0">
                <a:solidFill>
                  <a:schemeClr val="accent2">
                    <a:lumMod val="75000"/>
                  </a:schemeClr>
                </a:solidFill>
              </a:rPr>
              <a:t>Substance Abuse and Mental Health Services Administration (SAMHSA)</a:t>
            </a:r>
          </a:p>
        </p:txBody>
      </p:sp>
    </p:spTree>
    <p:extLst>
      <p:ext uri="{BB962C8B-B14F-4D97-AF65-F5344CB8AC3E}">
        <p14:creationId xmlns:p14="http://schemas.microsoft.com/office/powerpoint/2010/main" val="102529200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4400" b="1" dirty="0">
                <a:solidFill>
                  <a:schemeClr val="accent2">
                    <a:lumMod val="50000"/>
                  </a:schemeClr>
                </a:solidFill>
              </a:rPr>
              <a:t>WHAT IS A CRISIS?</a:t>
            </a:r>
          </a:p>
        </p:txBody>
      </p:sp>
      <p:sp>
        <p:nvSpPr>
          <p:cNvPr id="3" name="Content Placeholder 2"/>
          <p:cNvSpPr>
            <a:spLocks noGrp="1"/>
          </p:cNvSpPr>
          <p:nvPr>
            <p:ph idx="1"/>
          </p:nvPr>
        </p:nvSpPr>
        <p:spPr/>
        <p:txBody>
          <a:bodyPr>
            <a:normAutofit/>
          </a:bodyPr>
          <a:lstStyle/>
          <a:p>
            <a:r>
              <a:rPr lang="en-US" sz="2800" dirty="0"/>
              <a:t>Sometimes what appears to be a crisis is not a crisis.</a:t>
            </a:r>
          </a:p>
          <a:p>
            <a:endParaRPr lang="en-US" sz="2800" dirty="0"/>
          </a:p>
          <a:p>
            <a:r>
              <a:rPr lang="en-US" sz="2800" dirty="0"/>
              <a:t>Sometimes what a person and/or family members and friends think is not a crisis really is a crisis.</a:t>
            </a:r>
          </a:p>
        </p:txBody>
      </p:sp>
    </p:spTree>
    <p:extLst>
      <p:ext uri="{BB962C8B-B14F-4D97-AF65-F5344CB8AC3E}">
        <p14:creationId xmlns:p14="http://schemas.microsoft.com/office/powerpoint/2010/main" val="28934160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a:solidFill>
                  <a:schemeClr val="accent2">
                    <a:lumMod val="50000"/>
                  </a:schemeClr>
                </a:solidFill>
              </a:rPr>
              <a:t>Mobile Crisis Services</a:t>
            </a:r>
          </a:p>
        </p:txBody>
      </p:sp>
      <p:sp>
        <p:nvSpPr>
          <p:cNvPr id="3" name="Content Placeholder 2"/>
          <p:cNvSpPr>
            <a:spLocks noGrp="1"/>
          </p:cNvSpPr>
          <p:nvPr>
            <p:ph idx="1"/>
          </p:nvPr>
        </p:nvSpPr>
        <p:spPr>
          <a:xfrm>
            <a:off x="588434" y="1397001"/>
            <a:ext cx="8596668" cy="4660900"/>
          </a:xfrm>
        </p:spPr>
        <p:txBody>
          <a:bodyPr>
            <a:normAutofit fontScale="85000" lnSpcReduction="20000"/>
          </a:bodyPr>
          <a:lstStyle/>
          <a:p>
            <a:r>
              <a:rPr lang="en-US" sz="2400"/>
              <a:t>Services provided where the person is in the community – not in hospital or facility setting;</a:t>
            </a:r>
          </a:p>
          <a:p>
            <a:r>
              <a:rPr lang="en-US" sz="2400"/>
              <a:t>Provided by a multidisciplinary team, including a licensed and/or credentialed clinician capable of assessing needs;</a:t>
            </a:r>
          </a:p>
          <a:p>
            <a:r>
              <a:rPr lang="en-US" sz="2400"/>
              <a:t>Connect individuals to other levels of care, to providers, and other resources.</a:t>
            </a:r>
          </a:p>
          <a:p>
            <a:r>
              <a:rPr lang="en-US" sz="2400"/>
              <a:t>Incorporate peers;</a:t>
            </a:r>
          </a:p>
          <a:p>
            <a:r>
              <a:rPr lang="en-US" sz="2400"/>
              <a:t>Generally respond without law enforcement;</a:t>
            </a:r>
          </a:p>
          <a:p>
            <a:r>
              <a:rPr lang="en-US" sz="2400"/>
              <a:t>Be available 24/7/365 and respond in a timely manner;</a:t>
            </a:r>
          </a:p>
          <a:p>
            <a:r>
              <a:rPr lang="en-US" sz="2400"/>
              <a:t>Trained in de-escalation and resolution (e.g. harm reduction and trauma-informed care). </a:t>
            </a:r>
          </a:p>
          <a:p>
            <a:pPr marL="0" indent="0">
              <a:buNone/>
            </a:pPr>
            <a:endParaRPr lang="en-US" sz="2400"/>
          </a:p>
          <a:p>
            <a:pPr marL="0" indent="0">
              <a:buNone/>
            </a:pPr>
            <a:r>
              <a:rPr lang="en-US" sz="2400"/>
              <a:t>Resource: SAMHSA, </a:t>
            </a:r>
            <a:r>
              <a:rPr lang="en-US" sz="2400">
                <a:hlinkClick r:id="rId3"/>
              </a:rPr>
              <a:t>National Guidelines for Behavioral Health Crisis Care – A Best Practices Toolkit</a:t>
            </a:r>
            <a:endParaRPr lang="en-US" sz="2400"/>
          </a:p>
          <a:p>
            <a:endParaRPr lang="en-US" sz="2400"/>
          </a:p>
          <a:p>
            <a:endParaRPr lang="en-US" sz="2400"/>
          </a:p>
          <a:p>
            <a:endParaRPr lang="en-US" sz="2400"/>
          </a:p>
          <a:p>
            <a:endParaRPr lang="en-US" sz="2400"/>
          </a:p>
          <a:p>
            <a:pPr marL="454025" lvl="1" indent="0">
              <a:buNone/>
            </a:pPr>
            <a:endParaRPr lang="en-US"/>
          </a:p>
          <a:p>
            <a:pPr marL="0" lvl="1" indent="457200"/>
            <a:endParaRPr lang="en-US" dirty="0"/>
          </a:p>
        </p:txBody>
      </p:sp>
    </p:spTree>
    <p:extLst>
      <p:ext uri="{BB962C8B-B14F-4D97-AF65-F5344CB8AC3E}">
        <p14:creationId xmlns:p14="http://schemas.microsoft.com/office/powerpoint/2010/main" val="3071017620"/>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5FCBEF"/>
      </a:accent1>
      <a:accent2>
        <a:srgbClr val="2E83C3"/>
      </a:accent2>
      <a:accent3>
        <a:srgbClr val="42D0A2"/>
      </a:accent3>
      <a:accent4>
        <a:srgbClr val="2E946B"/>
      </a:accent4>
      <a:accent5>
        <a:srgbClr val="42B051"/>
      </a:accent5>
      <a:accent6>
        <a:srgbClr val="96D141"/>
      </a:accent6>
      <a:hlink>
        <a:srgbClr val="3FCDE7"/>
      </a:hlink>
      <a:folHlink>
        <a:srgbClr val="A9D3E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0B5AB586-D108-4FC1-8368-649FE654B894}"/>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996F91037214B45A4A095EF91C3DA9F" ma:contentTypeVersion="9" ma:contentTypeDescription="Create a new document." ma:contentTypeScope="" ma:versionID="bbca84c77ead75245cc34453173d22d5">
  <xsd:schema xmlns:xsd="http://www.w3.org/2001/XMLSchema" xmlns:xs="http://www.w3.org/2001/XMLSchema" xmlns:p="http://schemas.microsoft.com/office/2006/metadata/properties" xmlns:ns2="6c80dfac-6e95-4caa-af01-bf0ecbbbd43d" xmlns:ns3="eb9d2283-daa1-417d-a186-66bfe205de02" targetNamespace="http://schemas.microsoft.com/office/2006/metadata/properties" ma:root="true" ma:fieldsID="cc2e9c3bfa2abb543624389a568a455b" ns2:_="" ns3:_="">
    <xsd:import namespace="6c80dfac-6e95-4caa-af01-bf0ecbbbd43d"/>
    <xsd:import namespace="eb9d2283-daa1-417d-a186-66bfe205de02"/>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LengthInSeconds" minOccurs="0"/>
                <xsd:element ref="ns2:MediaServiceDateTaken" minOccurs="0"/>
                <xsd:element ref="ns3:SharedWithUsers" minOccurs="0"/>
                <xsd:element ref="ns3:SharedWithDetails" minOccurs="0"/>
                <xsd:element ref="ns2:MediaServiceAutoTag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c80dfac-6e95-4caa-af01-bf0ecbbbd43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LengthInSeconds" ma:index="12" nillable="true" ma:displayName="Length (seconds)" ma:internalName="MediaLengthInSeconds" ma:readOnly="true">
      <xsd:simpleType>
        <xsd:restriction base="dms:Unknown"/>
      </xsd:simpleType>
    </xsd:element>
    <xsd:element name="MediaServiceDateTaken" ma:index="13" nillable="true" ma:displayName="MediaServiceDateTaken" ma:hidden="true" ma:internalName="MediaServiceDateTaken" ma:readOnly="true">
      <xsd:simpleType>
        <xsd:restriction base="dms:Text"/>
      </xsd:simpleType>
    </xsd:element>
    <xsd:element name="MediaServiceAutoTags" ma:index="16" nillable="true" ma:displayName="Tags" ma:internalName="MediaServiceAutoTag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b9d2283-daa1-417d-a186-66bfe205de02"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E262A20-A090-4470-AF64-DA41701AB94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c80dfac-6e95-4caa-af01-bf0ecbbbd43d"/>
    <ds:schemaRef ds:uri="eb9d2283-daa1-417d-a186-66bfe205de02"/>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8C57B31D-3C31-4840-85A4-6DC1B8CFD377}">
  <ds:schemaRefs>
    <ds:schemaRef ds:uri="http://schemas.microsoft.com/sharepoint/v3/contenttype/forms"/>
  </ds:schemaRefs>
</ds:datastoreItem>
</file>

<file path=customXml/itemProps3.xml><?xml version="1.0" encoding="utf-8"?>
<ds:datastoreItem xmlns:ds="http://schemas.openxmlformats.org/officeDocument/2006/customXml" ds:itemID="{541CFD43-8CB5-410A-80E2-C91C9292E7B4}">
  <ds:schemaRefs>
    <ds:schemaRef ds:uri="eb9d2283-daa1-417d-a186-66bfe205de02"/>
    <ds:schemaRef ds:uri="http://purl.org/dc/terms/"/>
    <ds:schemaRef ds:uri="http://purl.org/dc/dcmitype/"/>
    <ds:schemaRef ds:uri="http://www.w3.org/XML/1998/namespace"/>
    <ds:schemaRef ds:uri="http://purl.org/dc/elements/1.1/"/>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6c80dfac-6e95-4caa-af01-bf0ecbbbd43d"/>
  </ds:schemaRefs>
</ds:datastoreItem>
</file>

<file path=docProps/app.xml><?xml version="1.0" encoding="utf-8"?>
<Properties xmlns="http://schemas.openxmlformats.org/officeDocument/2006/extended-properties" xmlns:vt="http://schemas.openxmlformats.org/officeDocument/2006/docPropsVTypes">
  <Template>Facet</Template>
  <TotalTime>10194</TotalTime>
  <Words>3158</Words>
  <Application>Microsoft Macintosh PowerPoint</Application>
  <PresentationFormat>Widescreen</PresentationFormat>
  <Paragraphs>416</Paragraphs>
  <Slides>54</Slides>
  <Notes>15</Notes>
  <HiddenSlides>0</HiddenSlides>
  <MMClips>1</MMClips>
  <ScaleCrop>false</ScaleCrop>
  <HeadingPairs>
    <vt:vector size="8" baseType="variant">
      <vt:variant>
        <vt:lpstr>Fonts Used</vt:lpstr>
      </vt:variant>
      <vt:variant>
        <vt:i4>8</vt:i4>
      </vt:variant>
      <vt:variant>
        <vt:lpstr>Theme</vt:lpstr>
      </vt:variant>
      <vt:variant>
        <vt:i4>1</vt:i4>
      </vt:variant>
      <vt:variant>
        <vt:lpstr>Embedded OLE Servers</vt:lpstr>
      </vt:variant>
      <vt:variant>
        <vt:i4>1</vt:i4>
      </vt:variant>
      <vt:variant>
        <vt:lpstr>Slide Titles</vt:lpstr>
      </vt:variant>
      <vt:variant>
        <vt:i4>54</vt:i4>
      </vt:variant>
    </vt:vector>
  </HeadingPairs>
  <TitlesOfParts>
    <vt:vector size="64" baseType="lpstr">
      <vt:lpstr>Arial</vt:lpstr>
      <vt:lpstr>Calibri</vt:lpstr>
      <vt:lpstr>Century</vt:lpstr>
      <vt:lpstr>Tahoma</vt:lpstr>
      <vt:lpstr>Times New Roman</vt:lpstr>
      <vt:lpstr>Trebuchet MS</vt:lpstr>
      <vt:lpstr>Wingdings</vt:lpstr>
      <vt:lpstr>Wingdings 3</vt:lpstr>
      <vt:lpstr>Facet</vt:lpstr>
      <vt:lpstr>Presentation</vt:lpstr>
      <vt:lpstr>Crisis services and diversion:  HOW state AND local partnerships CAN MAKE A DIFFERENCE</vt:lpstr>
      <vt:lpstr>DISCLAIMER</vt:lpstr>
      <vt:lpstr>SPEAKERS</vt:lpstr>
      <vt:lpstr>LEARNING OBJECTIVES</vt:lpstr>
      <vt:lpstr>WHAT IS A CRISIS?</vt:lpstr>
      <vt:lpstr>WHAT IS A CRISIS?</vt:lpstr>
      <vt:lpstr>WHAT IS A CRISIS?</vt:lpstr>
      <vt:lpstr>WHAT IS A CRISIS?</vt:lpstr>
      <vt:lpstr>Mobile Crisis Services</vt:lpstr>
      <vt:lpstr>DEFINING EQUITY</vt:lpstr>
      <vt:lpstr>Local Perspectives</vt:lpstr>
      <vt:lpstr>Criminal Justice Council (CJC)</vt:lpstr>
      <vt:lpstr>Using the Sequential Intercept Model as a launchpad for better systems</vt:lpstr>
      <vt:lpstr>PowerPoint Presentation</vt:lpstr>
      <vt:lpstr>Immediate Action Steps</vt:lpstr>
      <vt:lpstr>PowerPoint Presentation</vt:lpstr>
      <vt:lpstr>Piloting new alternatives</vt:lpstr>
      <vt:lpstr>Integrating Equity into operational fabric</vt:lpstr>
      <vt:lpstr>Data. Equity. Justice.</vt:lpstr>
      <vt:lpstr>Questions?  </vt:lpstr>
      <vt:lpstr>Crisis Services in Wisconsin</vt:lpstr>
      <vt:lpstr>Wisconsin</vt:lpstr>
      <vt:lpstr>Wisconsin</vt:lpstr>
      <vt:lpstr>Race and ethnicity</vt:lpstr>
      <vt:lpstr>Native American tribes</vt:lpstr>
      <vt:lpstr>Crisis administrative rule</vt:lpstr>
      <vt:lpstr>Minimum crisis service requirements</vt:lpstr>
      <vt:lpstr>America Recovery Plan Act mobile crisis intervention services team</vt:lpstr>
      <vt:lpstr>Reimbursement for crisis</vt:lpstr>
      <vt:lpstr>Fee-for-service</vt:lpstr>
      <vt:lpstr>Commercial insurers</vt:lpstr>
      <vt:lpstr>County and contracted crisis programs</vt:lpstr>
      <vt:lpstr>Resources and studies</vt:lpstr>
      <vt:lpstr>Training and networking</vt:lpstr>
      <vt:lpstr>Crisis services workgroup</vt:lpstr>
      <vt:lpstr>Diversity, equity, and inclusion</vt:lpstr>
      <vt:lpstr>Law enforcement and emergency detention</vt:lpstr>
      <vt:lpstr>Law enforcement and emergency detention pilot projects</vt:lpstr>
      <vt:lpstr>Thank you!</vt:lpstr>
      <vt:lpstr>PowerPoint Presentation</vt:lpstr>
      <vt:lpstr>About the National Health Law Program</vt:lpstr>
      <vt:lpstr>NHeLP’s Equity Stance</vt:lpstr>
      <vt:lpstr>Mobile Crisis Services</vt:lpstr>
      <vt:lpstr>Mobile Crisis Is One Part of the Crisis Services System</vt:lpstr>
      <vt:lpstr>Effectiveness</vt:lpstr>
      <vt:lpstr>New Medicaid Funds for Mobile Crisis Services</vt:lpstr>
      <vt:lpstr>For every dollar spent on Medicaid</vt:lpstr>
      <vt:lpstr>Requirements for Increased Medicaid Funding</vt:lpstr>
      <vt:lpstr>State Design Choices for Enhanced Match</vt:lpstr>
      <vt:lpstr>Mobile Response and Stabilization Services for Children and Youth</vt:lpstr>
      <vt:lpstr>Linkages to Community-Based Services</vt:lpstr>
      <vt:lpstr>Other Federal Financing</vt:lpstr>
      <vt:lpstr>Questions?</vt:lpstr>
      <vt:lpstr>PowerPoint Presentation</vt:lpstr>
    </vt:vector>
  </TitlesOfParts>
  <Company>HP Inc.</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How states can  help local partners  with behavioral health diversion</dc:title>
  <dc:creator>Lewis Bossing</dc:creator>
  <cp:lastModifiedBy>Emily Janvrin</cp:lastModifiedBy>
  <cp:revision>25</cp:revision>
  <dcterms:created xsi:type="dcterms:W3CDTF">2022-03-01T18:38:10Z</dcterms:created>
  <dcterms:modified xsi:type="dcterms:W3CDTF">2022-03-29T13:20:12Z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0x010100F996F91037214B45A4A095EF91C3DA9F</vt:lpwstr>
  </property>
</Properties>
</file>