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2"/>
  </p:notesMasterIdLst>
  <p:sldIdLst>
    <p:sldId id="264" r:id="rId5"/>
    <p:sldId id="276" r:id="rId6"/>
    <p:sldId id="315" r:id="rId7"/>
    <p:sldId id="265" r:id="rId8"/>
    <p:sldId id="280" r:id="rId9"/>
    <p:sldId id="281" r:id="rId10"/>
    <p:sldId id="282" r:id="rId11"/>
    <p:sldId id="283" r:id="rId12"/>
    <p:sldId id="296" r:id="rId13"/>
    <p:sldId id="290" r:id="rId14"/>
    <p:sldId id="289" r:id="rId15"/>
    <p:sldId id="298" r:id="rId16"/>
    <p:sldId id="295" r:id="rId17"/>
    <p:sldId id="284" r:id="rId18"/>
    <p:sldId id="279" r:id="rId19"/>
    <p:sldId id="287" r:id="rId20"/>
    <p:sldId id="297" r:id="rId21"/>
    <p:sldId id="292" r:id="rId22"/>
    <p:sldId id="293" r:id="rId23"/>
    <p:sldId id="294" r:id="rId24"/>
    <p:sldId id="316" r:id="rId25"/>
    <p:sldId id="299" r:id="rId26"/>
    <p:sldId id="301" r:id="rId27"/>
    <p:sldId id="300" r:id="rId28"/>
    <p:sldId id="310" r:id="rId29"/>
    <p:sldId id="307" r:id="rId30"/>
    <p:sldId id="308" r:id="rId31"/>
    <p:sldId id="303" r:id="rId32"/>
    <p:sldId id="304" r:id="rId33"/>
    <p:sldId id="309" r:id="rId34"/>
    <p:sldId id="311" r:id="rId35"/>
    <p:sldId id="312" r:id="rId36"/>
    <p:sldId id="306" r:id="rId37"/>
    <p:sldId id="305" r:id="rId38"/>
    <p:sldId id="313" r:id="rId39"/>
    <p:sldId id="314" r:id="rId40"/>
    <p:sldId id="275"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A7AA"/>
    <a:srgbClr val="1C6987"/>
    <a:srgbClr val="1C694C"/>
    <a:srgbClr val="CF352F"/>
    <a:srgbClr val="1E384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37" autoAdjust="0"/>
  </p:normalViewPr>
  <p:slideViewPr>
    <p:cSldViewPr snapToGrid="0" snapToObjects="1" showGuides="1">
      <p:cViewPr varScale="1">
        <p:scale>
          <a:sx n="66" d="100"/>
          <a:sy n="66" d="100"/>
        </p:scale>
        <p:origin x="468" y="60"/>
      </p:cViewPr>
      <p:guideLst>
        <p:guide orient="horz" pos="2160"/>
        <p:guide pos="28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5F52EF-EE36-4E67-B3A6-ACFD6F5C5DA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08354381-407F-4B71-AC6F-E50304E45916}">
      <dgm:prSet phldrT="[Text]"/>
      <dgm:spPr/>
      <dgm:t>
        <a:bodyPr/>
        <a:lstStyle/>
        <a:p>
          <a:pPr algn="ctr"/>
          <a:r>
            <a:rPr lang="en-US" dirty="0"/>
            <a:t>Community Integration</a:t>
          </a:r>
        </a:p>
      </dgm:t>
    </dgm:pt>
    <dgm:pt modelId="{D7D94B11-C9AA-4B40-9011-DA3FBEB087A2}" type="parTrans" cxnId="{F116626C-22ED-40C3-A8DC-85A77DE02A01}">
      <dgm:prSet/>
      <dgm:spPr/>
      <dgm:t>
        <a:bodyPr/>
        <a:lstStyle/>
        <a:p>
          <a:pPr algn="ctr"/>
          <a:endParaRPr lang="en-US"/>
        </a:p>
      </dgm:t>
    </dgm:pt>
    <dgm:pt modelId="{37B9F5FB-C18E-4AF4-A377-A302049627A0}" type="sibTrans" cxnId="{F116626C-22ED-40C3-A8DC-85A77DE02A01}">
      <dgm:prSet/>
      <dgm:spPr/>
      <dgm:t>
        <a:bodyPr/>
        <a:lstStyle/>
        <a:p>
          <a:pPr algn="ctr"/>
          <a:endParaRPr lang="en-US"/>
        </a:p>
      </dgm:t>
    </dgm:pt>
    <dgm:pt modelId="{355B8867-672A-49DE-A43A-1C9A6AA8C602}">
      <dgm:prSet phldrT="[Text]" custT="1"/>
      <dgm:spPr/>
      <dgm:t>
        <a:bodyPr/>
        <a:lstStyle/>
        <a:p>
          <a:pPr algn="ctr"/>
          <a:r>
            <a:rPr lang="en-US" sz="1200" baseline="0" dirty="0"/>
            <a:t>System</a:t>
          </a:r>
          <a:r>
            <a:rPr lang="en-US" sz="1050" dirty="0"/>
            <a:t> Analysis</a:t>
          </a:r>
        </a:p>
      </dgm:t>
    </dgm:pt>
    <dgm:pt modelId="{C252A07B-94D6-4CC0-8D2D-D2D87427A391}" type="parTrans" cxnId="{A7AC666D-842C-401E-BA2F-E80E3571FF6D}">
      <dgm:prSet/>
      <dgm:spPr/>
      <dgm:t>
        <a:bodyPr/>
        <a:lstStyle/>
        <a:p>
          <a:pPr algn="ctr"/>
          <a:endParaRPr lang="en-US"/>
        </a:p>
      </dgm:t>
    </dgm:pt>
    <dgm:pt modelId="{E1054E37-3AB7-4D32-880D-2D1F94AAF966}" type="sibTrans" cxnId="{A7AC666D-842C-401E-BA2F-E80E3571FF6D}">
      <dgm:prSet/>
      <dgm:spPr/>
      <dgm:t>
        <a:bodyPr/>
        <a:lstStyle/>
        <a:p>
          <a:pPr algn="ctr"/>
          <a:endParaRPr lang="en-US"/>
        </a:p>
      </dgm:t>
    </dgm:pt>
    <dgm:pt modelId="{21D2E71A-6F6A-4A5B-BBF0-A99600062CE8}">
      <dgm:prSet phldrT="[Text]" custT="1"/>
      <dgm:spPr/>
      <dgm:t>
        <a:bodyPr/>
        <a:lstStyle/>
        <a:p>
          <a:pPr algn="ctr"/>
          <a:r>
            <a:rPr lang="en-US" sz="1200" baseline="0" dirty="0"/>
            <a:t>Olmstead Plan Development and Modification</a:t>
          </a:r>
        </a:p>
      </dgm:t>
    </dgm:pt>
    <dgm:pt modelId="{ED219968-4478-4C6D-AA18-4C10213974B2}" type="parTrans" cxnId="{DF69A427-7CC4-429B-B0CC-5B3509E2D694}">
      <dgm:prSet/>
      <dgm:spPr/>
      <dgm:t>
        <a:bodyPr/>
        <a:lstStyle/>
        <a:p>
          <a:pPr algn="ctr"/>
          <a:endParaRPr lang="en-US"/>
        </a:p>
      </dgm:t>
    </dgm:pt>
    <dgm:pt modelId="{D91A1D70-C5B6-4B8A-A7B4-FFC585E9BD82}" type="sibTrans" cxnId="{DF69A427-7CC4-429B-B0CC-5B3509E2D694}">
      <dgm:prSet/>
      <dgm:spPr/>
      <dgm:t>
        <a:bodyPr/>
        <a:lstStyle/>
        <a:p>
          <a:pPr algn="ctr"/>
          <a:endParaRPr lang="en-US"/>
        </a:p>
      </dgm:t>
    </dgm:pt>
    <dgm:pt modelId="{56BBC139-26B0-4837-9F7D-239BACC5358C}">
      <dgm:prSet phldrT="[Text]" custT="1"/>
      <dgm:spPr/>
      <dgm:t>
        <a:bodyPr/>
        <a:lstStyle/>
        <a:p>
          <a:pPr algn="ctr"/>
          <a:r>
            <a:rPr lang="en-US" sz="1200" baseline="0" dirty="0"/>
            <a:t>Implementation</a:t>
          </a:r>
        </a:p>
      </dgm:t>
    </dgm:pt>
    <dgm:pt modelId="{AC759786-A251-4CD3-B48F-0DC02C82AE29}" type="parTrans" cxnId="{EB261AA6-17BE-4CE6-8B72-56183A906638}">
      <dgm:prSet/>
      <dgm:spPr/>
      <dgm:t>
        <a:bodyPr/>
        <a:lstStyle/>
        <a:p>
          <a:pPr algn="ctr"/>
          <a:endParaRPr lang="en-US"/>
        </a:p>
      </dgm:t>
    </dgm:pt>
    <dgm:pt modelId="{6E8D51FF-10CE-4BC8-B401-70336FEDB42C}" type="sibTrans" cxnId="{EB261AA6-17BE-4CE6-8B72-56183A906638}">
      <dgm:prSet/>
      <dgm:spPr/>
      <dgm:t>
        <a:bodyPr/>
        <a:lstStyle/>
        <a:p>
          <a:pPr algn="ctr"/>
          <a:endParaRPr lang="en-US"/>
        </a:p>
      </dgm:t>
    </dgm:pt>
    <dgm:pt modelId="{84556263-2CA2-4877-B6C6-DCB16E3712CE}">
      <dgm:prSet phldrT="[Text]" custT="1"/>
      <dgm:spPr/>
      <dgm:t>
        <a:bodyPr/>
        <a:lstStyle/>
        <a:p>
          <a:pPr algn="ctr"/>
          <a:r>
            <a:rPr lang="en-US" sz="1200" baseline="0" dirty="0"/>
            <a:t>Performance Measurement </a:t>
          </a:r>
        </a:p>
      </dgm:t>
    </dgm:pt>
    <dgm:pt modelId="{E969935E-D486-411A-B269-FB2A4E364D20}" type="parTrans" cxnId="{DF1917F0-7B1D-4125-B2BD-D35858F01CFE}">
      <dgm:prSet/>
      <dgm:spPr/>
      <dgm:t>
        <a:bodyPr/>
        <a:lstStyle/>
        <a:p>
          <a:pPr algn="ctr"/>
          <a:endParaRPr lang="en-US"/>
        </a:p>
      </dgm:t>
    </dgm:pt>
    <dgm:pt modelId="{37B1236A-DD7A-4E7B-B974-3401B3C6B2B3}" type="sibTrans" cxnId="{DF1917F0-7B1D-4125-B2BD-D35858F01CFE}">
      <dgm:prSet/>
      <dgm:spPr/>
      <dgm:t>
        <a:bodyPr/>
        <a:lstStyle/>
        <a:p>
          <a:pPr algn="ctr"/>
          <a:endParaRPr lang="en-US"/>
        </a:p>
      </dgm:t>
    </dgm:pt>
    <dgm:pt modelId="{8B2AADE9-B0A2-467C-8DFD-63A6A7E61D85}" type="pres">
      <dgm:prSet presAssocID="{B25F52EF-EE36-4E67-B3A6-ACFD6F5C5DAB}" presName="Name0" presStyleCnt="0">
        <dgm:presLayoutVars>
          <dgm:chMax val="1"/>
          <dgm:dir/>
          <dgm:animLvl val="ctr"/>
          <dgm:resizeHandles val="exact"/>
        </dgm:presLayoutVars>
      </dgm:prSet>
      <dgm:spPr/>
    </dgm:pt>
    <dgm:pt modelId="{963FD70F-0E40-48B3-B5ED-0A4AA138F689}" type="pres">
      <dgm:prSet presAssocID="{08354381-407F-4B71-AC6F-E50304E45916}" presName="centerShape" presStyleLbl="node0" presStyleIdx="0" presStyleCnt="1"/>
      <dgm:spPr/>
    </dgm:pt>
    <dgm:pt modelId="{D86EFEE1-C157-4E07-8998-1758DEF09AC5}" type="pres">
      <dgm:prSet presAssocID="{355B8867-672A-49DE-A43A-1C9A6AA8C602}" presName="node" presStyleLbl="node1" presStyleIdx="0" presStyleCnt="4" custScaleX="147238" custScaleY="92870">
        <dgm:presLayoutVars>
          <dgm:bulletEnabled val="1"/>
        </dgm:presLayoutVars>
      </dgm:prSet>
      <dgm:spPr/>
    </dgm:pt>
    <dgm:pt modelId="{3A62152E-2CA6-4646-ACAC-43CF2B97AA7C}" type="pres">
      <dgm:prSet presAssocID="{355B8867-672A-49DE-A43A-1C9A6AA8C602}" presName="dummy" presStyleCnt="0"/>
      <dgm:spPr/>
    </dgm:pt>
    <dgm:pt modelId="{DDD808C8-8E4C-4F92-8854-45400D4E82D4}" type="pres">
      <dgm:prSet presAssocID="{E1054E37-3AB7-4D32-880D-2D1F94AAF966}" presName="sibTrans" presStyleLbl="sibTrans2D1" presStyleIdx="0" presStyleCnt="4"/>
      <dgm:spPr/>
    </dgm:pt>
    <dgm:pt modelId="{92C1C96E-81D2-433B-B153-69247E92B51E}" type="pres">
      <dgm:prSet presAssocID="{21D2E71A-6F6A-4A5B-BBF0-A99600062CE8}" presName="node" presStyleLbl="node1" presStyleIdx="1" presStyleCnt="4" custScaleX="144690" custScaleY="93841">
        <dgm:presLayoutVars>
          <dgm:bulletEnabled val="1"/>
        </dgm:presLayoutVars>
      </dgm:prSet>
      <dgm:spPr/>
    </dgm:pt>
    <dgm:pt modelId="{CEC80793-BB75-4C21-8540-90AB37A3CF20}" type="pres">
      <dgm:prSet presAssocID="{21D2E71A-6F6A-4A5B-BBF0-A99600062CE8}" presName="dummy" presStyleCnt="0"/>
      <dgm:spPr/>
    </dgm:pt>
    <dgm:pt modelId="{493982C7-2041-42B2-ACCE-B2F912744E1A}" type="pres">
      <dgm:prSet presAssocID="{D91A1D70-C5B6-4B8A-A7B4-FFC585E9BD82}" presName="sibTrans" presStyleLbl="sibTrans2D1" presStyleIdx="1" presStyleCnt="4"/>
      <dgm:spPr/>
    </dgm:pt>
    <dgm:pt modelId="{55712107-3446-4971-9F2E-774CC9E1036A}" type="pres">
      <dgm:prSet presAssocID="{56BBC139-26B0-4837-9F7D-239BACC5358C}" presName="node" presStyleLbl="node1" presStyleIdx="2" presStyleCnt="4" custScaleX="147238" custScaleY="87470">
        <dgm:presLayoutVars>
          <dgm:bulletEnabled val="1"/>
        </dgm:presLayoutVars>
      </dgm:prSet>
      <dgm:spPr/>
    </dgm:pt>
    <dgm:pt modelId="{B2B88B31-5C02-4221-8D33-62462FB1C2EC}" type="pres">
      <dgm:prSet presAssocID="{56BBC139-26B0-4837-9F7D-239BACC5358C}" presName="dummy" presStyleCnt="0"/>
      <dgm:spPr/>
    </dgm:pt>
    <dgm:pt modelId="{32A80E41-BDE6-431F-B835-E2986F2D4344}" type="pres">
      <dgm:prSet presAssocID="{6E8D51FF-10CE-4BC8-B401-70336FEDB42C}" presName="sibTrans" presStyleLbl="sibTrans2D1" presStyleIdx="2" presStyleCnt="4"/>
      <dgm:spPr/>
    </dgm:pt>
    <dgm:pt modelId="{CF42A629-09FC-4526-ADF7-428BB5D70C87}" type="pres">
      <dgm:prSet presAssocID="{84556263-2CA2-4877-B6C6-DCB16E3712CE}" presName="node" presStyleLbl="node1" presStyleIdx="3" presStyleCnt="4" custScaleX="150581">
        <dgm:presLayoutVars>
          <dgm:bulletEnabled val="1"/>
        </dgm:presLayoutVars>
      </dgm:prSet>
      <dgm:spPr/>
    </dgm:pt>
    <dgm:pt modelId="{BAB6044F-91C9-4B0C-A7EB-DA88D415E3BE}" type="pres">
      <dgm:prSet presAssocID="{84556263-2CA2-4877-B6C6-DCB16E3712CE}" presName="dummy" presStyleCnt="0"/>
      <dgm:spPr/>
    </dgm:pt>
    <dgm:pt modelId="{8C9160A1-16D6-445D-B92B-094FE0F5E0AF}" type="pres">
      <dgm:prSet presAssocID="{37B1236A-DD7A-4E7B-B974-3401B3C6B2B3}" presName="sibTrans" presStyleLbl="sibTrans2D1" presStyleIdx="3" presStyleCnt="4"/>
      <dgm:spPr/>
    </dgm:pt>
  </dgm:ptLst>
  <dgm:cxnLst>
    <dgm:cxn modelId="{46D18F0F-D350-4044-8D02-4BB91BA4AFE0}" type="presOf" srcId="{355B8867-672A-49DE-A43A-1C9A6AA8C602}" destId="{D86EFEE1-C157-4E07-8998-1758DEF09AC5}" srcOrd="0" destOrd="0" presId="urn:microsoft.com/office/officeart/2005/8/layout/radial6"/>
    <dgm:cxn modelId="{A9EFB511-37A1-4DF0-8E53-DCC0DF4AEA93}" type="presOf" srcId="{E1054E37-3AB7-4D32-880D-2D1F94AAF966}" destId="{DDD808C8-8E4C-4F92-8854-45400D4E82D4}" srcOrd="0" destOrd="0" presId="urn:microsoft.com/office/officeart/2005/8/layout/radial6"/>
    <dgm:cxn modelId="{B42DCB16-F527-4E47-B4E0-BCA466D469FE}" type="presOf" srcId="{21D2E71A-6F6A-4A5B-BBF0-A99600062CE8}" destId="{92C1C96E-81D2-433B-B153-69247E92B51E}" srcOrd="0" destOrd="0" presId="urn:microsoft.com/office/officeart/2005/8/layout/radial6"/>
    <dgm:cxn modelId="{DF69A427-7CC4-429B-B0CC-5B3509E2D694}" srcId="{08354381-407F-4B71-AC6F-E50304E45916}" destId="{21D2E71A-6F6A-4A5B-BBF0-A99600062CE8}" srcOrd="1" destOrd="0" parTransId="{ED219968-4478-4C6D-AA18-4C10213974B2}" sibTransId="{D91A1D70-C5B6-4B8A-A7B4-FFC585E9BD82}"/>
    <dgm:cxn modelId="{A5F92D3B-23A1-4A8B-B4BC-5A64EF79C503}" type="presOf" srcId="{6E8D51FF-10CE-4BC8-B401-70336FEDB42C}" destId="{32A80E41-BDE6-431F-B835-E2986F2D4344}" srcOrd="0" destOrd="0" presId="urn:microsoft.com/office/officeart/2005/8/layout/radial6"/>
    <dgm:cxn modelId="{F116626C-22ED-40C3-A8DC-85A77DE02A01}" srcId="{B25F52EF-EE36-4E67-B3A6-ACFD6F5C5DAB}" destId="{08354381-407F-4B71-AC6F-E50304E45916}" srcOrd="0" destOrd="0" parTransId="{D7D94B11-C9AA-4B40-9011-DA3FBEB087A2}" sibTransId="{37B9F5FB-C18E-4AF4-A377-A302049627A0}"/>
    <dgm:cxn modelId="{A7AC666D-842C-401E-BA2F-E80E3571FF6D}" srcId="{08354381-407F-4B71-AC6F-E50304E45916}" destId="{355B8867-672A-49DE-A43A-1C9A6AA8C602}" srcOrd="0" destOrd="0" parTransId="{C252A07B-94D6-4CC0-8D2D-D2D87427A391}" sibTransId="{E1054E37-3AB7-4D32-880D-2D1F94AAF966}"/>
    <dgm:cxn modelId="{460FB24E-0444-4C32-A7FD-920B92AECC29}" type="presOf" srcId="{37B1236A-DD7A-4E7B-B974-3401B3C6B2B3}" destId="{8C9160A1-16D6-445D-B92B-094FE0F5E0AF}" srcOrd="0" destOrd="0" presId="urn:microsoft.com/office/officeart/2005/8/layout/radial6"/>
    <dgm:cxn modelId="{EB261AA6-17BE-4CE6-8B72-56183A906638}" srcId="{08354381-407F-4B71-AC6F-E50304E45916}" destId="{56BBC139-26B0-4837-9F7D-239BACC5358C}" srcOrd="2" destOrd="0" parTransId="{AC759786-A251-4CD3-B48F-0DC02C82AE29}" sibTransId="{6E8D51FF-10CE-4BC8-B401-70336FEDB42C}"/>
    <dgm:cxn modelId="{5F3A13B1-43B9-4A82-A4D2-11E07B797558}" type="presOf" srcId="{08354381-407F-4B71-AC6F-E50304E45916}" destId="{963FD70F-0E40-48B3-B5ED-0A4AA138F689}" srcOrd="0" destOrd="0" presId="urn:microsoft.com/office/officeart/2005/8/layout/radial6"/>
    <dgm:cxn modelId="{2E67DDB5-C393-47EE-8B7E-DF067B3C77CC}" type="presOf" srcId="{D91A1D70-C5B6-4B8A-A7B4-FFC585E9BD82}" destId="{493982C7-2041-42B2-ACCE-B2F912744E1A}" srcOrd="0" destOrd="0" presId="urn:microsoft.com/office/officeart/2005/8/layout/radial6"/>
    <dgm:cxn modelId="{09CCD9CC-BFE1-42BE-9993-8DCB393A01FD}" type="presOf" srcId="{84556263-2CA2-4877-B6C6-DCB16E3712CE}" destId="{CF42A629-09FC-4526-ADF7-428BB5D70C87}" srcOrd="0" destOrd="0" presId="urn:microsoft.com/office/officeart/2005/8/layout/radial6"/>
    <dgm:cxn modelId="{110220ED-D6C1-4148-98F4-3E462D12A5E9}" type="presOf" srcId="{56BBC139-26B0-4837-9F7D-239BACC5358C}" destId="{55712107-3446-4971-9F2E-774CC9E1036A}" srcOrd="0" destOrd="0" presId="urn:microsoft.com/office/officeart/2005/8/layout/radial6"/>
    <dgm:cxn modelId="{DF1917F0-7B1D-4125-B2BD-D35858F01CFE}" srcId="{08354381-407F-4B71-AC6F-E50304E45916}" destId="{84556263-2CA2-4877-B6C6-DCB16E3712CE}" srcOrd="3" destOrd="0" parTransId="{E969935E-D486-411A-B269-FB2A4E364D20}" sibTransId="{37B1236A-DD7A-4E7B-B974-3401B3C6B2B3}"/>
    <dgm:cxn modelId="{1D17EEF4-7823-425D-968B-8E7651849928}" type="presOf" srcId="{B25F52EF-EE36-4E67-B3A6-ACFD6F5C5DAB}" destId="{8B2AADE9-B0A2-467C-8DFD-63A6A7E61D85}" srcOrd="0" destOrd="0" presId="urn:microsoft.com/office/officeart/2005/8/layout/radial6"/>
    <dgm:cxn modelId="{C212FD86-7433-4FB0-A0B2-14937670A7C1}" type="presParOf" srcId="{8B2AADE9-B0A2-467C-8DFD-63A6A7E61D85}" destId="{963FD70F-0E40-48B3-B5ED-0A4AA138F689}" srcOrd="0" destOrd="0" presId="urn:microsoft.com/office/officeart/2005/8/layout/radial6"/>
    <dgm:cxn modelId="{0503861B-7F67-466D-9C12-7E213D499CFB}" type="presParOf" srcId="{8B2AADE9-B0A2-467C-8DFD-63A6A7E61D85}" destId="{D86EFEE1-C157-4E07-8998-1758DEF09AC5}" srcOrd="1" destOrd="0" presId="urn:microsoft.com/office/officeart/2005/8/layout/radial6"/>
    <dgm:cxn modelId="{50135702-4DF5-4046-A586-9DF96B82249E}" type="presParOf" srcId="{8B2AADE9-B0A2-467C-8DFD-63A6A7E61D85}" destId="{3A62152E-2CA6-4646-ACAC-43CF2B97AA7C}" srcOrd="2" destOrd="0" presId="urn:microsoft.com/office/officeart/2005/8/layout/radial6"/>
    <dgm:cxn modelId="{E9633D9B-13D9-4718-9830-7C89E2AA8DF7}" type="presParOf" srcId="{8B2AADE9-B0A2-467C-8DFD-63A6A7E61D85}" destId="{DDD808C8-8E4C-4F92-8854-45400D4E82D4}" srcOrd="3" destOrd="0" presId="urn:microsoft.com/office/officeart/2005/8/layout/radial6"/>
    <dgm:cxn modelId="{D5B0A47B-9A06-4583-8342-B8724262DF3A}" type="presParOf" srcId="{8B2AADE9-B0A2-467C-8DFD-63A6A7E61D85}" destId="{92C1C96E-81D2-433B-B153-69247E92B51E}" srcOrd="4" destOrd="0" presId="urn:microsoft.com/office/officeart/2005/8/layout/radial6"/>
    <dgm:cxn modelId="{9AD5BA48-9F87-4467-A08D-B0B574F11922}" type="presParOf" srcId="{8B2AADE9-B0A2-467C-8DFD-63A6A7E61D85}" destId="{CEC80793-BB75-4C21-8540-90AB37A3CF20}" srcOrd="5" destOrd="0" presId="urn:microsoft.com/office/officeart/2005/8/layout/radial6"/>
    <dgm:cxn modelId="{71663394-EEBC-4D2C-A3FC-E335B8C380FD}" type="presParOf" srcId="{8B2AADE9-B0A2-467C-8DFD-63A6A7E61D85}" destId="{493982C7-2041-42B2-ACCE-B2F912744E1A}" srcOrd="6" destOrd="0" presId="urn:microsoft.com/office/officeart/2005/8/layout/radial6"/>
    <dgm:cxn modelId="{C0B6DB0B-ABAB-4DAC-AA14-3EA0860D9161}" type="presParOf" srcId="{8B2AADE9-B0A2-467C-8DFD-63A6A7E61D85}" destId="{55712107-3446-4971-9F2E-774CC9E1036A}" srcOrd="7" destOrd="0" presId="urn:microsoft.com/office/officeart/2005/8/layout/radial6"/>
    <dgm:cxn modelId="{51761B34-9D10-4EB9-90EC-59E955FD9C8C}" type="presParOf" srcId="{8B2AADE9-B0A2-467C-8DFD-63A6A7E61D85}" destId="{B2B88B31-5C02-4221-8D33-62462FB1C2EC}" srcOrd="8" destOrd="0" presId="urn:microsoft.com/office/officeart/2005/8/layout/radial6"/>
    <dgm:cxn modelId="{5A0C1555-86BA-48FC-85DF-6A8AE27347D4}" type="presParOf" srcId="{8B2AADE9-B0A2-467C-8DFD-63A6A7E61D85}" destId="{32A80E41-BDE6-431F-B835-E2986F2D4344}" srcOrd="9" destOrd="0" presId="urn:microsoft.com/office/officeart/2005/8/layout/radial6"/>
    <dgm:cxn modelId="{0A0DF931-5B16-43DC-B82D-336CD4D46ED1}" type="presParOf" srcId="{8B2AADE9-B0A2-467C-8DFD-63A6A7E61D85}" destId="{CF42A629-09FC-4526-ADF7-428BB5D70C87}" srcOrd="10" destOrd="0" presId="urn:microsoft.com/office/officeart/2005/8/layout/radial6"/>
    <dgm:cxn modelId="{2ADC1200-F7E1-4BA0-8552-372CD7FE3240}" type="presParOf" srcId="{8B2AADE9-B0A2-467C-8DFD-63A6A7E61D85}" destId="{BAB6044F-91C9-4B0C-A7EB-DA88D415E3BE}" srcOrd="11" destOrd="0" presId="urn:microsoft.com/office/officeart/2005/8/layout/radial6"/>
    <dgm:cxn modelId="{AC2D9B10-DFBB-4DEC-BA7F-F131F24E0EB2}" type="presParOf" srcId="{8B2AADE9-B0A2-467C-8DFD-63A6A7E61D85}" destId="{8C9160A1-16D6-445D-B92B-094FE0F5E0AF}" srcOrd="12" destOrd="0" presId="urn:microsoft.com/office/officeart/2005/8/layout/radial6"/>
  </dgm:cxnLst>
  <dgm:bg>
    <a:solidFill>
      <a:schemeClr val="accent4">
        <a:lumMod val="20000"/>
        <a:lumOff val="80000"/>
      </a:schemeClr>
    </a:solidFill>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9160A1-16D6-445D-B92B-094FE0F5E0AF}">
      <dsp:nvSpPr>
        <dsp:cNvPr id="0" name=""/>
        <dsp:cNvSpPr/>
      </dsp:nvSpPr>
      <dsp:spPr>
        <a:xfrm>
          <a:off x="2262224" y="577995"/>
          <a:ext cx="3740652" cy="3740652"/>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A80E41-BDE6-431F-B835-E2986F2D4344}">
      <dsp:nvSpPr>
        <dsp:cNvPr id="0" name=""/>
        <dsp:cNvSpPr/>
      </dsp:nvSpPr>
      <dsp:spPr>
        <a:xfrm>
          <a:off x="2262224" y="577995"/>
          <a:ext cx="3740652" cy="3740652"/>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3982C7-2041-42B2-ACCE-B2F912744E1A}">
      <dsp:nvSpPr>
        <dsp:cNvPr id="0" name=""/>
        <dsp:cNvSpPr/>
      </dsp:nvSpPr>
      <dsp:spPr>
        <a:xfrm>
          <a:off x="2262224" y="577995"/>
          <a:ext cx="3740652" cy="3740652"/>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D808C8-8E4C-4F92-8854-45400D4E82D4}">
      <dsp:nvSpPr>
        <dsp:cNvPr id="0" name=""/>
        <dsp:cNvSpPr/>
      </dsp:nvSpPr>
      <dsp:spPr>
        <a:xfrm>
          <a:off x="2262224" y="577995"/>
          <a:ext cx="3740652" cy="3740652"/>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3FD70F-0E40-48B3-B5ED-0A4AA138F689}">
      <dsp:nvSpPr>
        <dsp:cNvPr id="0" name=""/>
        <dsp:cNvSpPr/>
      </dsp:nvSpPr>
      <dsp:spPr>
        <a:xfrm>
          <a:off x="3271617" y="1587388"/>
          <a:ext cx="1721866" cy="172186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Community Integration</a:t>
          </a:r>
        </a:p>
      </dsp:txBody>
      <dsp:txXfrm>
        <a:off x="3523778" y="1839549"/>
        <a:ext cx="1217544" cy="1217544"/>
      </dsp:txXfrm>
    </dsp:sp>
    <dsp:sp modelId="{D86EFEE1-C157-4E07-8998-1758DEF09AC5}">
      <dsp:nvSpPr>
        <dsp:cNvPr id="0" name=""/>
        <dsp:cNvSpPr/>
      </dsp:nvSpPr>
      <dsp:spPr>
        <a:xfrm>
          <a:off x="3245216" y="61702"/>
          <a:ext cx="1774669" cy="11193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System</a:t>
          </a:r>
          <a:r>
            <a:rPr lang="en-US" sz="1050" kern="1200" dirty="0"/>
            <a:t> Analysis</a:t>
          </a:r>
        </a:p>
      </dsp:txBody>
      <dsp:txXfrm>
        <a:off x="3505110" y="225630"/>
        <a:ext cx="1254881" cy="791512"/>
      </dsp:txXfrm>
    </dsp:sp>
    <dsp:sp modelId="{92C1C96E-81D2-433B-B153-69247E92B51E}">
      <dsp:nvSpPr>
        <dsp:cNvPr id="0" name=""/>
        <dsp:cNvSpPr/>
      </dsp:nvSpPr>
      <dsp:spPr>
        <a:xfrm>
          <a:off x="5087507" y="1882785"/>
          <a:ext cx="1743958" cy="113107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Olmstead Plan Development and Modification</a:t>
          </a:r>
        </a:p>
      </dsp:txBody>
      <dsp:txXfrm>
        <a:off x="5342904" y="2048427"/>
        <a:ext cx="1233164" cy="799788"/>
      </dsp:txXfrm>
    </dsp:sp>
    <dsp:sp modelId="{55712107-3446-4971-9F2E-774CC9E1036A}">
      <dsp:nvSpPr>
        <dsp:cNvPr id="0" name=""/>
        <dsp:cNvSpPr/>
      </dsp:nvSpPr>
      <dsp:spPr>
        <a:xfrm>
          <a:off x="3245216" y="3748116"/>
          <a:ext cx="1774669" cy="105428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Implementation</a:t>
          </a:r>
        </a:p>
      </dsp:txBody>
      <dsp:txXfrm>
        <a:off x="3505110" y="3902512"/>
        <a:ext cx="1254881" cy="745489"/>
      </dsp:txXfrm>
    </dsp:sp>
    <dsp:sp modelId="{CF42A629-09FC-4526-ADF7-428BB5D70C87}">
      <dsp:nvSpPr>
        <dsp:cNvPr id="0" name=""/>
        <dsp:cNvSpPr/>
      </dsp:nvSpPr>
      <dsp:spPr>
        <a:xfrm>
          <a:off x="1398134" y="1845668"/>
          <a:ext cx="1814963" cy="12053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baseline="0" dirty="0"/>
            <a:t>Performance Measurement </a:t>
          </a:r>
        </a:p>
      </dsp:txBody>
      <dsp:txXfrm>
        <a:off x="1663929" y="2022181"/>
        <a:ext cx="1283373" cy="85228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486AB6-40ED-465D-8045-FBBB0C386C13}" type="datetimeFigureOut">
              <a:rPr lang="en-US" smtClean="0"/>
              <a:t>5/26/2020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134BD7-5DD2-432A-8F84-0E05342D6162}" type="slidenum">
              <a:rPr lang="en-US" smtClean="0"/>
              <a:t>‹#›</a:t>
            </a:fld>
            <a:endParaRPr lang="en-US"/>
          </a:p>
        </p:txBody>
      </p:sp>
    </p:spTree>
    <p:extLst>
      <p:ext uri="{BB962C8B-B14F-4D97-AF65-F5344CB8AC3E}">
        <p14:creationId xmlns:p14="http://schemas.microsoft.com/office/powerpoint/2010/main" val="708745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Cuts in services may place individuals as risk of placement in segregated settings.</a:t>
            </a:r>
          </a:p>
          <a:p>
            <a:endParaRPr lang="en-US" dirty="0"/>
          </a:p>
        </p:txBody>
      </p:sp>
      <p:sp>
        <p:nvSpPr>
          <p:cNvPr id="4" name="Slide Number Placeholder 3"/>
          <p:cNvSpPr>
            <a:spLocks noGrp="1"/>
          </p:cNvSpPr>
          <p:nvPr>
            <p:ph type="sldNum" sz="quarter" idx="10"/>
          </p:nvPr>
        </p:nvSpPr>
        <p:spPr/>
        <p:txBody>
          <a:bodyPr/>
          <a:lstStyle/>
          <a:p>
            <a:fld id="{EB134BD7-5DD2-432A-8F84-0E05342D6162}" type="slidenum">
              <a:rPr lang="en-US" smtClean="0"/>
              <a:t>10</a:t>
            </a:fld>
            <a:endParaRPr lang="en-US"/>
          </a:p>
        </p:txBody>
      </p:sp>
    </p:spTree>
    <p:extLst>
      <p:ext uri="{BB962C8B-B14F-4D97-AF65-F5344CB8AC3E}">
        <p14:creationId xmlns:p14="http://schemas.microsoft.com/office/powerpoint/2010/main" val="2495356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Olmstead planning is not an outcome.  It is part</a:t>
            </a:r>
            <a:r>
              <a:rPr lang="en-US" baseline="0" dirty="0"/>
              <a:t> of a continuous cycle. </a:t>
            </a:r>
            <a:endParaRPr lang="en-US" dirty="0"/>
          </a:p>
        </p:txBody>
      </p:sp>
      <p:sp>
        <p:nvSpPr>
          <p:cNvPr id="4" name="Slide Number Placeholder 3"/>
          <p:cNvSpPr>
            <a:spLocks noGrp="1"/>
          </p:cNvSpPr>
          <p:nvPr>
            <p:ph type="sldNum" sz="quarter" idx="10"/>
          </p:nvPr>
        </p:nvSpPr>
        <p:spPr/>
        <p:txBody>
          <a:bodyPr/>
          <a:lstStyle/>
          <a:p>
            <a:fld id="{EB134BD7-5DD2-432A-8F84-0E05342D6162}" type="slidenum">
              <a:rPr lang="en-US" smtClean="0"/>
              <a:t>13</a:t>
            </a:fld>
            <a:endParaRPr lang="en-US"/>
          </a:p>
        </p:txBody>
      </p:sp>
    </p:spTree>
    <p:extLst>
      <p:ext uri="{BB962C8B-B14F-4D97-AF65-F5344CB8AC3E}">
        <p14:creationId xmlns:p14="http://schemas.microsoft.com/office/powerpoint/2010/main" val="3716141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“We put ourselves at risk if we have an Olmstead Plan.”</a:t>
            </a:r>
          </a:p>
          <a:p>
            <a:pPr marL="0" indent="0">
              <a:buNone/>
            </a:pPr>
            <a:endParaRPr lang="en-US" sz="1200" dirty="0"/>
          </a:p>
          <a:p>
            <a:pPr marL="0" indent="0">
              <a:buNone/>
            </a:pPr>
            <a:r>
              <a:rPr lang="en-US" sz="1200" dirty="0"/>
              <a:t>“There are too many other priorities.”</a:t>
            </a:r>
          </a:p>
          <a:p>
            <a:pPr marL="0" indent="0">
              <a:buNone/>
            </a:pPr>
            <a:endParaRPr lang="en-US" sz="1200" dirty="0"/>
          </a:p>
          <a:p>
            <a:pPr marL="0" indent="0">
              <a:buNone/>
            </a:pPr>
            <a:r>
              <a:rPr lang="en-US" sz="1200" dirty="0"/>
              <a:t>“We have a plan, but can’t do anything about it because of the legislature.”</a:t>
            </a:r>
          </a:p>
          <a:p>
            <a:pPr marL="0" indent="0">
              <a:buNone/>
            </a:pPr>
            <a:endParaRPr lang="en-US" sz="1200" dirty="0"/>
          </a:p>
          <a:p>
            <a:pPr marL="0" indent="0">
              <a:buNone/>
            </a:pPr>
            <a:r>
              <a:rPr lang="en-US" sz="1200" dirty="0"/>
              <a:t>“Olmstead aligns across our policy priority areas.”</a:t>
            </a:r>
          </a:p>
          <a:p>
            <a:pPr marL="0" indent="0">
              <a:buNone/>
            </a:pPr>
            <a:endParaRPr lang="en-US" sz="1200" dirty="0"/>
          </a:p>
          <a:p>
            <a:pPr marL="0" indent="0">
              <a:buNone/>
            </a:pPr>
            <a:r>
              <a:rPr lang="en-US" sz="1200" dirty="0"/>
              <a:t>“We better do an Olmstead plan because the P&amp;A is sniffing around.”</a:t>
            </a:r>
          </a:p>
          <a:p>
            <a:pPr marL="0" indent="0">
              <a:buNone/>
            </a:pPr>
            <a:endParaRPr lang="en-US" sz="1200" dirty="0"/>
          </a:p>
          <a:p>
            <a:pPr marL="0" indent="0">
              <a:buNone/>
            </a:pPr>
            <a:r>
              <a:rPr lang="en-US" sz="1200" dirty="0"/>
              <a:t>“Now we have to develop an Olmstead plan because of our settlement agreement.”</a:t>
            </a:r>
          </a:p>
          <a:p>
            <a:endParaRPr lang="en-US" dirty="0"/>
          </a:p>
        </p:txBody>
      </p:sp>
      <p:sp>
        <p:nvSpPr>
          <p:cNvPr id="4" name="Slide Number Placeholder 3"/>
          <p:cNvSpPr>
            <a:spLocks noGrp="1"/>
          </p:cNvSpPr>
          <p:nvPr>
            <p:ph type="sldNum" sz="quarter" idx="10"/>
          </p:nvPr>
        </p:nvSpPr>
        <p:spPr/>
        <p:txBody>
          <a:bodyPr/>
          <a:lstStyle/>
          <a:p>
            <a:fld id="{EB134BD7-5DD2-432A-8F84-0E05342D6162}" type="slidenum">
              <a:rPr lang="en-US" smtClean="0"/>
              <a:t>14</a:t>
            </a:fld>
            <a:endParaRPr lang="en-US"/>
          </a:p>
        </p:txBody>
      </p:sp>
    </p:spTree>
    <p:extLst>
      <p:ext uri="{BB962C8B-B14F-4D97-AF65-F5344CB8AC3E}">
        <p14:creationId xmlns:p14="http://schemas.microsoft.com/office/powerpoint/2010/main" val="934309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B134BD7-5DD2-432A-8F84-0E05342D6162}" type="slidenum">
              <a:rPr lang="en-US" smtClean="0"/>
              <a:t>29</a:t>
            </a:fld>
            <a:endParaRPr lang="en-US"/>
          </a:p>
        </p:txBody>
      </p:sp>
    </p:spTree>
    <p:extLst>
      <p:ext uri="{BB962C8B-B14F-4D97-AF65-F5344CB8AC3E}">
        <p14:creationId xmlns:p14="http://schemas.microsoft.com/office/powerpoint/2010/main" val="39792833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5653961"/>
            <a:ext cx="9144000" cy="1071726"/>
          </a:xfrm>
          <a:prstGeom prst="rect">
            <a:avLst/>
          </a:prstGeom>
          <a:solidFill>
            <a:srgbClr val="A4A7AA">
              <a:alpha val="4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11094" y="0"/>
            <a:ext cx="8832906" cy="5500678"/>
          </a:xfrm>
          <a:prstGeom prst="rect">
            <a:avLst/>
          </a:prstGeom>
          <a:solidFill>
            <a:srgbClr val="1E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311094" cy="5500678"/>
          </a:xfrm>
          <a:prstGeom prst="rect">
            <a:avLst/>
          </a:prstGeom>
          <a:solidFill>
            <a:srgbClr val="CF352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1826170" y="2607562"/>
            <a:ext cx="7317829" cy="2600047"/>
          </a:xfrm>
          <a:prstGeom prst="rect">
            <a:avLst/>
          </a:prstGeom>
          <a:solidFill>
            <a:srgbClr val="1C69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userDrawn="1">
            <p:ph type="ctrTitle"/>
          </p:nvPr>
        </p:nvSpPr>
        <p:spPr>
          <a:xfrm>
            <a:off x="1283204" y="157888"/>
            <a:ext cx="7676582" cy="552282"/>
          </a:xfrm>
          <a:prstGeom prst="rect">
            <a:avLst/>
          </a:prstGeom>
        </p:spPr>
        <p:txBody>
          <a:bodyPr>
            <a:normAutofit/>
          </a:bodyPr>
          <a:lstStyle>
            <a:lvl1pPr algn="r">
              <a:defRPr sz="3600" b="1">
                <a:solidFill>
                  <a:schemeClr val="bg1"/>
                </a:solidFill>
              </a:defRPr>
            </a:lvl1pPr>
          </a:lstStyle>
          <a:p>
            <a:r>
              <a:rPr lang="en-US" dirty="0"/>
              <a:t>Click to edit Master title style</a:t>
            </a:r>
          </a:p>
        </p:txBody>
      </p:sp>
      <p:sp>
        <p:nvSpPr>
          <p:cNvPr id="5" name="Text Placeholder 4">
            <a:extLst>
              <a:ext uri="{FF2B5EF4-FFF2-40B4-BE49-F238E27FC236}">
                <a16:creationId xmlns:a16="http://schemas.microsoft.com/office/drawing/2014/main" id="{3295AC9F-E362-4AF5-88B1-9D5E086D0177}"/>
              </a:ext>
            </a:extLst>
          </p:cNvPr>
          <p:cNvSpPr>
            <a:spLocks noGrp="1"/>
          </p:cNvSpPr>
          <p:nvPr>
            <p:ph type="body" sz="quarter" idx="10" hasCustomPrompt="1"/>
          </p:nvPr>
        </p:nvSpPr>
        <p:spPr>
          <a:xfrm>
            <a:off x="310603" y="5769643"/>
            <a:ext cx="2841625" cy="825500"/>
          </a:xfrm>
        </p:spPr>
        <p:txBody>
          <a:bodyPr anchor="ctr">
            <a:normAutofit/>
          </a:bodyPr>
          <a:lstStyle>
            <a:lvl1pPr marL="0" indent="0">
              <a:buNone/>
              <a:defRPr sz="1800"/>
            </a:lvl1pPr>
          </a:lstStyle>
          <a:p>
            <a:pPr lvl="0"/>
            <a:r>
              <a:rPr lang="en-US" dirty="0"/>
              <a:t>Location of Presentation Date</a:t>
            </a:r>
          </a:p>
        </p:txBody>
      </p:sp>
      <p:sp>
        <p:nvSpPr>
          <p:cNvPr id="17" name="Subtitle 2">
            <a:extLst>
              <a:ext uri="{FF2B5EF4-FFF2-40B4-BE49-F238E27FC236}">
                <a16:creationId xmlns:a16="http://schemas.microsoft.com/office/drawing/2014/main" id="{EC75B8A7-8EEA-4F38-A82A-DBDE34A739E9}"/>
              </a:ext>
            </a:extLst>
          </p:cNvPr>
          <p:cNvSpPr>
            <a:spLocks noGrp="1"/>
          </p:cNvSpPr>
          <p:nvPr>
            <p:ph type="subTitle" idx="1"/>
          </p:nvPr>
        </p:nvSpPr>
        <p:spPr>
          <a:xfrm>
            <a:off x="1826171" y="2607562"/>
            <a:ext cx="7133614" cy="2600046"/>
          </a:xfrm>
        </p:spPr>
        <p:txBody>
          <a:bodyPr anchor="ctr">
            <a:normAutofit/>
          </a:bodyPr>
          <a:lstStyle>
            <a:lvl1pPr marL="0" indent="0" algn="r">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grpSp>
        <p:nvGrpSpPr>
          <p:cNvPr id="14" name="Group 13"/>
          <p:cNvGrpSpPr/>
          <p:nvPr userDrawn="1"/>
        </p:nvGrpSpPr>
        <p:grpSpPr>
          <a:xfrm>
            <a:off x="5991773" y="5724577"/>
            <a:ext cx="2968012" cy="915633"/>
            <a:chOff x="5991773" y="5731961"/>
            <a:chExt cx="2968012" cy="915633"/>
          </a:xfrm>
        </p:grpSpPr>
        <p:pic>
          <p:nvPicPr>
            <p:cNvPr id="12" name="Picture 11" descr="12652_SAMHSA_LogoRedesign_FINAL.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6600" y="5891367"/>
              <a:ext cx="1873185" cy="666470"/>
            </a:xfrm>
            <a:prstGeom prst="rect">
              <a:avLst/>
            </a:prstGeom>
          </p:spPr>
        </p:pic>
        <p:pic>
          <p:nvPicPr>
            <p:cNvPr id="13" name="Picture 12" descr="HHS-Logo-camera-ready.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91773" y="5731961"/>
              <a:ext cx="963363" cy="915633"/>
            </a:xfrm>
            <a:prstGeom prst="rect">
              <a:avLst/>
            </a:prstGeom>
          </p:spPr>
        </p:pic>
      </p:grpSp>
    </p:spTree>
    <p:extLst>
      <p:ext uri="{BB962C8B-B14F-4D97-AF65-F5344CB8AC3E}">
        <p14:creationId xmlns:p14="http://schemas.microsoft.com/office/powerpoint/2010/main" val="18859823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0" y="1262684"/>
            <a:ext cx="8229600" cy="486347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12652_SAMHSA_LogoRedesign_FINAL.png">
            <a:extLst>
              <a:ext uri="{FF2B5EF4-FFF2-40B4-BE49-F238E27FC236}">
                <a16:creationId xmlns:a16="http://schemas.microsoft.com/office/drawing/2014/main" id="{38EC583C-B20D-4E80-B420-DAD379FC7AB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3" name="Slide Number Placeholder 12">
            <a:extLst>
              <a:ext uri="{FF2B5EF4-FFF2-40B4-BE49-F238E27FC236}">
                <a16:creationId xmlns:a16="http://schemas.microsoft.com/office/drawing/2014/main" id="{C7371E86-DC47-4E56-B42C-F7C6629C74A2}"/>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4" name="Title 13">
            <a:extLst>
              <a:ext uri="{FF2B5EF4-FFF2-40B4-BE49-F238E27FC236}">
                <a16:creationId xmlns:a16="http://schemas.microsoft.com/office/drawing/2014/main" id="{7CF833B0-75C1-4D45-98F9-211F79DE9D1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9505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Vertical Text Placeholder 2">
            <a:extLst>
              <a:ext uri="{FF2B5EF4-FFF2-40B4-BE49-F238E27FC236}">
                <a16:creationId xmlns:a16="http://schemas.microsoft.com/office/drawing/2014/main" id="{4C95A494-F140-4FCC-B3E7-9D84457415E7}"/>
              </a:ext>
            </a:extLst>
          </p:cNvPr>
          <p:cNvSpPr>
            <a:spLocks noGrp="1"/>
          </p:cNvSpPr>
          <p:nvPr>
            <p:ph type="body" orient="vert" idx="13"/>
          </p:nvPr>
        </p:nvSpPr>
        <p:spPr>
          <a:xfrm>
            <a:off x="457200" y="1262684"/>
            <a:ext cx="6019800" cy="486347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12652_SAMHSA_LogoRedesign_FINAL.png">
            <a:extLst>
              <a:ext uri="{FF2B5EF4-FFF2-40B4-BE49-F238E27FC236}">
                <a16:creationId xmlns:a16="http://schemas.microsoft.com/office/drawing/2014/main" id="{71DF3169-8C4B-44F6-B362-B50981FD9D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4" name="Slide Number Placeholder 13">
            <a:extLst>
              <a:ext uri="{FF2B5EF4-FFF2-40B4-BE49-F238E27FC236}">
                <a16:creationId xmlns:a16="http://schemas.microsoft.com/office/drawing/2014/main" id="{871CABD9-2B2A-4BA2-9DB4-296F1FBE0A1F}"/>
              </a:ext>
            </a:extLst>
          </p:cNvPr>
          <p:cNvSpPr>
            <a:spLocks noGrp="1"/>
          </p:cNvSpPr>
          <p:nvPr>
            <p:ph type="sldNum" sz="quarter" idx="14"/>
          </p:nvPr>
        </p:nvSpPr>
        <p:spPr/>
        <p:txBody>
          <a:bodyPr/>
          <a:lstStyle/>
          <a:p>
            <a:fld id="{D07D4089-40B5-457D-927F-16367A53BB79}" type="slidenum">
              <a:rPr lang="en-US" smtClean="0"/>
              <a:pPr/>
              <a:t>‹#›</a:t>
            </a:fld>
            <a:endParaRPr lang="en-US" dirty="0"/>
          </a:p>
        </p:txBody>
      </p:sp>
      <p:sp>
        <p:nvSpPr>
          <p:cNvPr id="17" name="Title 16">
            <a:extLst>
              <a:ext uri="{FF2B5EF4-FFF2-40B4-BE49-F238E27FC236}">
                <a16:creationId xmlns:a16="http://schemas.microsoft.com/office/drawing/2014/main" id="{197D3B14-2836-4373-815E-B723FCD890BB}"/>
              </a:ext>
            </a:extLst>
          </p:cNvPr>
          <p:cNvSpPr>
            <a:spLocks noGrp="1"/>
          </p:cNvSpPr>
          <p:nvPr>
            <p:ph type="title"/>
          </p:nvPr>
        </p:nvSpPr>
        <p:spPr/>
        <p:txBody>
          <a:bodyPr/>
          <a:lstStyle/>
          <a:p>
            <a:r>
              <a:rPr lang="en-US"/>
              <a:t>Click to edit Master title style</a:t>
            </a:r>
          </a:p>
        </p:txBody>
      </p:sp>
      <p:sp>
        <p:nvSpPr>
          <p:cNvPr id="19" name="Text Placeholder 18">
            <a:extLst>
              <a:ext uri="{FF2B5EF4-FFF2-40B4-BE49-F238E27FC236}">
                <a16:creationId xmlns:a16="http://schemas.microsoft.com/office/drawing/2014/main" id="{D30EC90A-617D-436B-9C30-8145B7FFEF16}"/>
              </a:ext>
            </a:extLst>
          </p:cNvPr>
          <p:cNvSpPr>
            <a:spLocks noGrp="1"/>
          </p:cNvSpPr>
          <p:nvPr>
            <p:ph type="body" sz="quarter" idx="15"/>
          </p:nvPr>
        </p:nvSpPr>
        <p:spPr>
          <a:xfrm rot="5400000">
            <a:off x="5226361" y="2665726"/>
            <a:ext cx="4863478" cy="2057397"/>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3381376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448F7EC-8EE8-4B66-800B-C5AA9FC41395}"/>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6" name="Title 5">
            <a:extLst>
              <a:ext uri="{FF2B5EF4-FFF2-40B4-BE49-F238E27FC236}">
                <a16:creationId xmlns:a16="http://schemas.microsoft.com/office/drawing/2014/main" id="{A3A27E57-9852-43E2-9EA6-11925D42D174}"/>
              </a:ext>
            </a:extLst>
          </p:cNvPr>
          <p:cNvSpPr>
            <a:spLocks noGrp="1"/>
          </p:cNvSpPr>
          <p:nvPr>
            <p:ph type="title" hasCustomPrompt="1"/>
          </p:nvPr>
        </p:nvSpPr>
        <p:spPr/>
        <p:txBody>
          <a:bodyPr/>
          <a:lstStyle>
            <a:lvl1pPr>
              <a:defRPr/>
            </a:lvl1pPr>
          </a:lstStyle>
          <a:p>
            <a:r>
              <a:rPr lang="en-US" dirty="0"/>
              <a:t>Thank You</a:t>
            </a:r>
          </a:p>
        </p:txBody>
      </p:sp>
      <p:sp>
        <p:nvSpPr>
          <p:cNvPr id="9" name="Content Placeholder 2">
            <a:extLst>
              <a:ext uri="{FF2B5EF4-FFF2-40B4-BE49-F238E27FC236}">
                <a16:creationId xmlns:a16="http://schemas.microsoft.com/office/drawing/2014/main" id="{9BAA8C3C-5033-4A07-909A-E1D011252F59}"/>
              </a:ext>
            </a:extLst>
          </p:cNvPr>
          <p:cNvSpPr txBox="1">
            <a:spLocks/>
          </p:cNvSpPr>
          <p:nvPr userDrawn="1"/>
        </p:nvSpPr>
        <p:spPr bwMode="auto">
          <a:xfrm>
            <a:off x="457201" y="1262684"/>
            <a:ext cx="8229599" cy="4888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nSpc>
                <a:spcPct val="90000"/>
              </a:lnSpc>
              <a:spcBef>
                <a:spcPts val="1000"/>
              </a:spcBef>
              <a:buFont typeface="Arial" panose="020B0604020202020204" pitchFamily="34" charset="0"/>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endParaRPr lang="en-US" sz="2600" dirty="0"/>
          </a:p>
          <a:p>
            <a:pPr algn="ctr"/>
            <a:r>
              <a:rPr lang="en-US" sz="2600" dirty="0"/>
              <a:t>SAMHSA’s mission is to reduce the impact of substance abuse and mental illness on America’s communities.</a:t>
            </a:r>
          </a:p>
          <a:p>
            <a:r>
              <a:rPr lang="en-US" sz="2600" dirty="0"/>
              <a:t>                  </a:t>
            </a:r>
          </a:p>
          <a:p>
            <a:pPr algn="ctr">
              <a:spcBef>
                <a:spcPts val="0"/>
              </a:spcBef>
            </a:pPr>
            <a:endParaRPr lang="en-US" dirty="0"/>
          </a:p>
          <a:p>
            <a:pPr>
              <a:spcBef>
                <a:spcPts val="0"/>
              </a:spcBef>
            </a:pPr>
            <a:endParaRPr lang="en-US" sz="2000" dirty="0"/>
          </a:p>
          <a:p>
            <a:pPr>
              <a:spcBef>
                <a:spcPts val="0"/>
              </a:spcBef>
            </a:pPr>
            <a:endParaRPr lang="en-US" sz="2000" dirty="0"/>
          </a:p>
          <a:p>
            <a:pPr algn="ctr">
              <a:spcBef>
                <a:spcPts val="2400"/>
              </a:spcBef>
            </a:pPr>
            <a:r>
              <a:rPr lang="en-US" sz="4000" dirty="0"/>
              <a:t>www.samhsa.gov</a:t>
            </a:r>
          </a:p>
          <a:p>
            <a:pPr algn="ctr">
              <a:spcBef>
                <a:spcPts val="3000"/>
              </a:spcBef>
            </a:pPr>
            <a:r>
              <a:rPr lang="en-US" sz="2400" dirty="0"/>
              <a:t>1-877-SAMHSA-7 (1-877-726-4727) ● 1-800-487-4889 (TDD)</a:t>
            </a:r>
          </a:p>
          <a:p>
            <a:pPr marL="0" indent="0" eaLnBrk="1" hangingPunct="1">
              <a:spcBef>
                <a:spcPct val="0"/>
              </a:spcBef>
            </a:pPr>
            <a:endParaRPr lang="en-US" altLang="en-US" b="1" dirty="0"/>
          </a:p>
        </p:txBody>
      </p:sp>
      <p:sp>
        <p:nvSpPr>
          <p:cNvPr id="16" name="Text Placeholder 15">
            <a:extLst>
              <a:ext uri="{FF2B5EF4-FFF2-40B4-BE49-F238E27FC236}">
                <a16:creationId xmlns:a16="http://schemas.microsoft.com/office/drawing/2014/main" id="{766F0145-0415-4C3D-A4FB-B7443F7D3764}"/>
              </a:ext>
            </a:extLst>
          </p:cNvPr>
          <p:cNvSpPr>
            <a:spLocks noGrp="1"/>
          </p:cNvSpPr>
          <p:nvPr>
            <p:ph type="body" sz="quarter" idx="11"/>
          </p:nvPr>
        </p:nvSpPr>
        <p:spPr>
          <a:xfrm>
            <a:off x="457201" y="2752725"/>
            <a:ext cx="8229598" cy="1428750"/>
          </a:xfrm>
        </p:spPr>
        <p:txBody>
          <a:bodyPr/>
          <a:lstStyle>
            <a:lvl1pPr marL="0" indent="0" algn="ctr">
              <a:buNone/>
              <a:defRPr sz="2000">
                <a:solidFill>
                  <a:schemeClr val="tx1"/>
                </a:solidFill>
              </a:defRPr>
            </a:lvl1pPr>
            <a:lvl2pPr marL="457200" indent="0">
              <a:buNone/>
              <a:defRPr/>
            </a:lvl2pPr>
          </a:lstStyle>
          <a:p>
            <a:pPr lvl="0"/>
            <a:endParaRPr lang="en-US" dirty="0"/>
          </a:p>
        </p:txBody>
      </p:sp>
    </p:spTree>
    <p:extLst>
      <p:ext uri="{BB962C8B-B14F-4D97-AF65-F5344CB8AC3E}">
        <p14:creationId xmlns:p14="http://schemas.microsoft.com/office/powerpoint/2010/main" val="2964481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2684"/>
            <a:ext cx="8229600" cy="486347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8" name="Picture 17" descr="12652_SAMHSA_LogoRedesign_FINAL.png">
            <a:extLst>
              <a:ext uri="{FF2B5EF4-FFF2-40B4-BE49-F238E27FC236}">
                <a16:creationId xmlns:a16="http://schemas.microsoft.com/office/drawing/2014/main" id="{DFC9F5BC-EEB5-4B67-9BEF-C5850425A5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23" name="Slide Number Placeholder 22">
            <a:extLst>
              <a:ext uri="{FF2B5EF4-FFF2-40B4-BE49-F238E27FC236}">
                <a16:creationId xmlns:a16="http://schemas.microsoft.com/office/drawing/2014/main" id="{80ED1A56-7323-4FB6-8ACF-1DE99B8B8BFE}"/>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26" name="Title 25">
            <a:extLst>
              <a:ext uri="{FF2B5EF4-FFF2-40B4-BE49-F238E27FC236}">
                <a16:creationId xmlns:a16="http://schemas.microsoft.com/office/drawing/2014/main" id="{BAA7C934-AF63-4AE4-9879-7DC885F56CE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6338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10" name="Picture 9" descr="12652_SAMHSA_LogoRedesign_FINAL.png">
            <a:extLst>
              <a:ext uri="{FF2B5EF4-FFF2-40B4-BE49-F238E27FC236}">
                <a16:creationId xmlns:a16="http://schemas.microsoft.com/office/drawing/2014/main" id="{6F113F65-C867-4789-9E25-34FE631C50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3" name="Slide Number Placeholder 12">
            <a:extLst>
              <a:ext uri="{FF2B5EF4-FFF2-40B4-BE49-F238E27FC236}">
                <a16:creationId xmlns:a16="http://schemas.microsoft.com/office/drawing/2014/main" id="{9C25D06C-5CC4-414F-B64F-A967EB8BC585}"/>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5" name="Title 14">
            <a:extLst>
              <a:ext uri="{FF2B5EF4-FFF2-40B4-BE49-F238E27FC236}">
                <a16:creationId xmlns:a16="http://schemas.microsoft.com/office/drawing/2014/main" id="{131B094D-1F11-4308-9A4E-9FF5E5E086F0}"/>
              </a:ext>
            </a:extLst>
          </p:cNvPr>
          <p:cNvSpPr>
            <a:spLocks noGrp="1"/>
          </p:cNvSpPr>
          <p:nvPr>
            <p:ph type="title"/>
          </p:nvPr>
        </p:nvSpPr>
        <p:spPr>
          <a:xfrm>
            <a:off x="722313" y="4424655"/>
            <a:ext cx="7772400" cy="972967"/>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533903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2684"/>
            <a:ext cx="4038600" cy="48634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62684"/>
            <a:ext cx="4038600" cy="48634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descr="12652_SAMHSA_LogoRedesign_FINAL.png">
            <a:extLst>
              <a:ext uri="{FF2B5EF4-FFF2-40B4-BE49-F238E27FC236}">
                <a16:creationId xmlns:a16="http://schemas.microsoft.com/office/drawing/2014/main" id="{B5D2026A-94A6-4272-94A5-B8943F2AD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4" name="Slide Number Placeholder 13">
            <a:extLst>
              <a:ext uri="{FF2B5EF4-FFF2-40B4-BE49-F238E27FC236}">
                <a16:creationId xmlns:a16="http://schemas.microsoft.com/office/drawing/2014/main" id="{C8D6310A-7476-4D83-A7F8-71D8505B5D47}"/>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5" name="Title 14">
            <a:extLst>
              <a:ext uri="{FF2B5EF4-FFF2-40B4-BE49-F238E27FC236}">
                <a16:creationId xmlns:a16="http://schemas.microsoft.com/office/drawing/2014/main" id="{3A87C2D1-50D6-4300-B47B-7C1BC33BBC7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28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6268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970843"/>
            <a:ext cx="4040188" cy="4155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26268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70843"/>
            <a:ext cx="4041775" cy="4155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descr="12652_SAMHSA_LogoRedesign_FINAL.png">
            <a:extLst>
              <a:ext uri="{FF2B5EF4-FFF2-40B4-BE49-F238E27FC236}">
                <a16:creationId xmlns:a16="http://schemas.microsoft.com/office/drawing/2014/main" id="{07679F62-54CE-4A16-A773-20779948D2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6" name="Slide Number Placeholder 15">
            <a:extLst>
              <a:ext uri="{FF2B5EF4-FFF2-40B4-BE49-F238E27FC236}">
                <a16:creationId xmlns:a16="http://schemas.microsoft.com/office/drawing/2014/main" id="{3EB952FD-FA34-4FAC-AD3E-52F5D8CA5B0B}"/>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7" name="Title 16">
            <a:extLst>
              <a:ext uri="{FF2B5EF4-FFF2-40B4-BE49-F238E27FC236}">
                <a16:creationId xmlns:a16="http://schemas.microsoft.com/office/drawing/2014/main" id="{DCB6E4B7-FABE-4EA9-97E1-AC8EC525F7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0488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descr="12652_SAMHSA_LogoRedesign_FINAL.png">
            <a:extLst>
              <a:ext uri="{FF2B5EF4-FFF2-40B4-BE49-F238E27FC236}">
                <a16:creationId xmlns:a16="http://schemas.microsoft.com/office/drawing/2014/main" id="{C1598257-6D9F-4D4F-BED4-78A0C372CA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3" name="Picture Placeholder 12">
            <a:extLst>
              <a:ext uri="{FF2B5EF4-FFF2-40B4-BE49-F238E27FC236}">
                <a16:creationId xmlns:a16="http://schemas.microsoft.com/office/drawing/2014/main" id="{75A6BCC9-8AF3-4028-BDF8-D4FFB58A42B3}"/>
              </a:ext>
            </a:extLst>
          </p:cNvPr>
          <p:cNvSpPr>
            <a:spLocks noGrp="1"/>
          </p:cNvSpPr>
          <p:nvPr>
            <p:ph type="pic" sz="quarter" idx="10"/>
          </p:nvPr>
        </p:nvSpPr>
        <p:spPr>
          <a:xfrm>
            <a:off x="-1" y="767947"/>
            <a:ext cx="9143999" cy="5358215"/>
          </a:xfrm>
        </p:spPr>
        <p:txBody>
          <a:bodyPr/>
          <a:lstStyle>
            <a:lvl1pPr>
              <a:defRPr/>
            </a:lvl1pPr>
          </a:lstStyle>
          <a:p>
            <a:endParaRPr lang="en-US" dirty="0"/>
          </a:p>
        </p:txBody>
      </p:sp>
      <p:sp>
        <p:nvSpPr>
          <p:cNvPr id="16" name="Slide Number Placeholder 15">
            <a:extLst>
              <a:ext uri="{FF2B5EF4-FFF2-40B4-BE49-F238E27FC236}">
                <a16:creationId xmlns:a16="http://schemas.microsoft.com/office/drawing/2014/main" id="{BD372029-2B7F-4130-AA67-E3A2F31228C1}"/>
              </a:ext>
            </a:extLst>
          </p:cNvPr>
          <p:cNvSpPr>
            <a:spLocks noGrp="1"/>
          </p:cNvSpPr>
          <p:nvPr>
            <p:ph type="sldNum" sz="quarter" idx="11"/>
          </p:nvPr>
        </p:nvSpPr>
        <p:spPr/>
        <p:txBody>
          <a:bodyPr/>
          <a:lstStyle/>
          <a:p>
            <a:fld id="{D07D4089-40B5-457D-927F-16367A53BB79}" type="slidenum">
              <a:rPr lang="en-US" smtClean="0"/>
              <a:pPr/>
              <a:t>‹#›</a:t>
            </a:fld>
            <a:endParaRPr lang="en-US" dirty="0"/>
          </a:p>
        </p:txBody>
      </p:sp>
      <p:sp>
        <p:nvSpPr>
          <p:cNvPr id="17" name="Title 16">
            <a:extLst>
              <a:ext uri="{FF2B5EF4-FFF2-40B4-BE49-F238E27FC236}">
                <a16:creationId xmlns:a16="http://schemas.microsoft.com/office/drawing/2014/main" id="{A7004BCD-CA72-4E23-A58E-023F89FC535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13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8" name="Picture 7" descr="12652_SAMHSA_LogoRedesign_FINAL.png">
            <a:extLst>
              <a:ext uri="{FF2B5EF4-FFF2-40B4-BE49-F238E27FC236}">
                <a16:creationId xmlns:a16="http://schemas.microsoft.com/office/drawing/2014/main" id="{095E1B94-4CB7-4334-9FD2-26A0EE30AE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1" name="Slide Number Placeholder 10">
            <a:extLst>
              <a:ext uri="{FF2B5EF4-FFF2-40B4-BE49-F238E27FC236}">
                <a16:creationId xmlns:a16="http://schemas.microsoft.com/office/drawing/2014/main" id="{9373ACC5-6994-4CCF-B016-26E3D6DF374D}"/>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3" name="Title 12">
            <a:extLst>
              <a:ext uri="{FF2B5EF4-FFF2-40B4-BE49-F238E27FC236}">
                <a16:creationId xmlns:a16="http://schemas.microsoft.com/office/drawing/2014/main" id="{30FC439E-EC0C-416F-AFD3-E2FED651C58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10567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731836"/>
            <a:ext cx="5111750" cy="53943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pic>
        <p:nvPicPr>
          <p:cNvPr id="11" name="Picture 10" descr="12652_SAMHSA_LogoRedesign_FINAL.png">
            <a:extLst>
              <a:ext uri="{FF2B5EF4-FFF2-40B4-BE49-F238E27FC236}">
                <a16:creationId xmlns:a16="http://schemas.microsoft.com/office/drawing/2014/main" id="{03299B2B-39F0-4554-B618-72BB6E35B1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3" name="Slide Number Placeholder 12">
            <a:extLst>
              <a:ext uri="{FF2B5EF4-FFF2-40B4-BE49-F238E27FC236}">
                <a16:creationId xmlns:a16="http://schemas.microsoft.com/office/drawing/2014/main" id="{2837435A-0FF2-45C8-BAA9-9C75CFB14CDD}"/>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7" name="Text Placeholder 16">
            <a:extLst>
              <a:ext uri="{FF2B5EF4-FFF2-40B4-BE49-F238E27FC236}">
                <a16:creationId xmlns:a16="http://schemas.microsoft.com/office/drawing/2014/main" id="{9BE4C20E-0421-4C19-AFD4-9AFD0F521A68}"/>
              </a:ext>
            </a:extLst>
          </p:cNvPr>
          <p:cNvSpPr>
            <a:spLocks noGrp="1"/>
          </p:cNvSpPr>
          <p:nvPr>
            <p:ph type="body" sz="quarter" idx="11"/>
          </p:nvPr>
        </p:nvSpPr>
        <p:spPr>
          <a:xfrm>
            <a:off x="457199" y="731836"/>
            <a:ext cx="3008313" cy="703264"/>
          </a:xfrm>
        </p:spPr>
        <p:txBody>
          <a:bodyPr anchor="ctr">
            <a:normAutofit/>
          </a:bodyPr>
          <a:lstStyle>
            <a:lvl1pPr marL="0" indent="0">
              <a:buNone/>
              <a:defRPr sz="2000" b="1"/>
            </a:lvl1pPr>
          </a:lstStyle>
          <a:p>
            <a:pPr lvl="0"/>
            <a:endParaRPr lang="en-US" dirty="0"/>
          </a:p>
        </p:txBody>
      </p:sp>
      <p:sp>
        <p:nvSpPr>
          <p:cNvPr id="18" name="Title 17">
            <a:extLst>
              <a:ext uri="{FF2B5EF4-FFF2-40B4-BE49-F238E27FC236}">
                <a16:creationId xmlns:a16="http://schemas.microsoft.com/office/drawing/2014/main" id="{D6C90FEF-E2AF-482E-AD92-627AFBAA3AF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6666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767947"/>
            <a:ext cx="5486400" cy="39596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pic>
        <p:nvPicPr>
          <p:cNvPr id="11" name="Picture 10" descr="12652_SAMHSA_LogoRedesign_FINAL.png">
            <a:extLst>
              <a:ext uri="{FF2B5EF4-FFF2-40B4-BE49-F238E27FC236}">
                <a16:creationId xmlns:a16="http://schemas.microsoft.com/office/drawing/2014/main" id="{2F7CDA53-D3F0-4495-9AA0-9BE475D2F2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94615" y="6273456"/>
            <a:ext cx="1492185" cy="530912"/>
          </a:xfrm>
          <a:prstGeom prst="rect">
            <a:avLst/>
          </a:prstGeom>
        </p:spPr>
      </p:pic>
      <p:sp>
        <p:nvSpPr>
          <p:cNvPr id="13" name="Slide Number Placeholder 12">
            <a:extLst>
              <a:ext uri="{FF2B5EF4-FFF2-40B4-BE49-F238E27FC236}">
                <a16:creationId xmlns:a16="http://schemas.microsoft.com/office/drawing/2014/main" id="{2DCA2A82-5757-4589-A8F1-756A5B05A082}"/>
              </a:ext>
            </a:extLst>
          </p:cNvPr>
          <p:cNvSpPr>
            <a:spLocks noGrp="1"/>
          </p:cNvSpPr>
          <p:nvPr>
            <p:ph type="sldNum" sz="quarter" idx="10"/>
          </p:nvPr>
        </p:nvSpPr>
        <p:spPr/>
        <p:txBody>
          <a:bodyPr/>
          <a:lstStyle/>
          <a:p>
            <a:fld id="{D07D4089-40B5-457D-927F-16367A53BB79}" type="slidenum">
              <a:rPr lang="en-US" smtClean="0"/>
              <a:pPr/>
              <a:t>‹#›</a:t>
            </a:fld>
            <a:endParaRPr lang="en-US" dirty="0"/>
          </a:p>
        </p:txBody>
      </p:sp>
      <p:sp>
        <p:nvSpPr>
          <p:cNvPr id="14" name="Title 13">
            <a:extLst>
              <a:ext uri="{FF2B5EF4-FFF2-40B4-BE49-F238E27FC236}">
                <a16:creationId xmlns:a16="http://schemas.microsoft.com/office/drawing/2014/main" id="{91BB1EF4-1C2D-4723-B7CA-A37E34C607F2}"/>
              </a:ext>
            </a:extLst>
          </p:cNvPr>
          <p:cNvSpPr>
            <a:spLocks noGrp="1"/>
          </p:cNvSpPr>
          <p:nvPr>
            <p:ph type="title"/>
          </p:nvPr>
        </p:nvSpPr>
        <p:spPr/>
        <p:txBody>
          <a:bodyPr/>
          <a:lstStyle/>
          <a:p>
            <a:r>
              <a:rPr lang="en-US"/>
              <a:t>Click to edit Master title style</a:t>
            </a:r>
          </a:p>
        </p:txBody>
      </p:sp>
      <p:sp>
        <p:nvSpPr>
          <p:cNvPr id="7" name="Text Placeholder 16">
            <a:extLst>
              <a:ext uri="{FF2B5EF4-FFF2-40B4-BE49-F238E27FC236}">
                <a16:creationId xmlns:a16="http://schemas.microsoft.com/office/drawing/2014/main" id="{1891C077-91FC-4346-AA9E-C95AFD8AE9DC}"/>
              </a:ext>
            </a:extLst>
          </p:cNvPr>
          <p:cNvSpPr>
            <a:spLocks noGrp="1"/>
          </p:cNvSpPr>
          <p:nvPr>
            <p:ph type="body" sz="quarter" idx="11"/>
          </p:nvPr>
        </p:nvSpPr>
        <p:spPr>
          <a:xfrm>
            <a:off x="1792288" y="4727574"/>
            <a:ext cx="5486400" cy="639764"/>
          </a:xfrm>
        </p:spPr>
        <p:txBody>
          <a:bodyPr anchor="ctr">
            <a:normAutofit/>
          </a:bodyPr>
          <a:lstStyle>
            <a:lvl1pPr marL="0" indent="0">
              <a:buNone/>
              <a:defRPr sz="2000" b="1"/>
            </a:lvl1pPr>
          </a:lstStyle>
          <a:p>
            <a:pPr lvl="0"/>
            <a:endParaRPr lang="en-US" dirty="0"/>
          </a:p>
        </p:txBody>
      </p:sp>
    </p:spTree>
    <p:extLst>
      <p:ext uri="{BB962C8B-B14F-4D97-AF65-F5344CB8AC3E}">
        <p14:creationId xmlns:p14="http://schemas.microsoft.com/office/powerpoint/2010/main" val="3391842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AB5F6C3-8B6C-4289-BEA1-1A38722F26C3}"/>
              </a:ext>
            </a:extLst>
          </p:cNvPr>
          <p:cNvSpPr/>
          <p:nvPr userDrawn="1"/>
        </p:nvSpPr>
        <p:spPr>
          <a:xfrm>
            <a:off x="0" y="0"/>
            <a:ext cx="9144000" cy="767948"/>
          </a:xfrm>
          <a:prstGeom prst="rect">
            <a:avLst/>
          </a:prstGeom>
          <a:solidFill>
            <a:srgbClr val="1E38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262684"/>
            <a:ext cx="8229600" cy="486347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Slide Number Placeholder 11">
            <a:extLst>
              <a:ext uri="{FF2B5EF4-FFF2-40B4-BE49-F238E27FC236}">
                <a16:creationId xmlns:a16="http://schemas.microsoft.com/office/drawing/2014/main" id="{84602F99-6103-4EBF-AE89-8A61156EE52B}"/>
              </a:ext>
            </a:extLst>
          </p:cNvPr>
          <p:cNvSpPr>
            <a:spLocks noGrp="1"/>
          </p:cNvSpPr>
          <p:nvPr>
            <p:ph type="sldNum" sz="quarter" idx="4"/>
          </p:nvPr>
        </p:nvSpPr>
        <p:spPr>
          <a:xfrm>
            <a:off x="457200" y="6356349"/>
            <a:ext cx="2057400" cy="365125"/>
          </a:xfrm>
          <a:prstGeom prst="rect">
            <a:avLst/>
          </a:prstGeom>
        </p:spPr>
        <p:txBody>
          <a:bodyPr vert="horz" lIns="91440" tIns="45720" rIns="91440" bIns="45720" rtlCol="0" anchor="ctr"/>
          <a:lstStyle>
            <a:lvl1pPr algn="l">
              <a:defRPr sz="1400" b="1">
                <a:solidFill>
                  <a:schemeClr val="tx1">
                    <a:tint val="75000"/>
                  </a:schemeClr>
                </a:solidFill>
              </a:defRPr>
            </a:lvl1pPr>
          </a:lstStyle>
          <a:p>
            <a:fld id="{D07D4089-40B5-457D-927F-16367A53BB79}" type="slidenum">
              <a:rPr lang="en-US" smtClean="0"/>
              <a:pPr/>
              <a:t>‹#›</a:t>
            </a:fld>
            <a:endParaRPr lang="en-US" dirty="0"/>
          </a:p>
        </p:txBody>
      </p:sp>
      <p:sp>
        <p:nvSpPr>
          <p:cNvPr id="18" name="Title Placeholder 17">
            <a:extLst>
              <a:ext uri="{FF2B5EF4-FFF2-40B4-BE49-F238E27FC236}">
                <a16:creationId xmlns:a16="http://schemas.microsoft.com/office/drawing/2014/main" id="{E3425392-73D7-48C7-BDE5-6DF4A56AF4BA}"/>
              </a:ext>
            </a:extLst>
          </p:cNvPr>
          <p:cNvSpPr>
            <a:spLocks noGrp="1"/>
          </p:cNvSpPr>
          <p:nvPr>
            <p:ph type="title"/>
          </p:nvPr>
        </p:nvSpPr>
        <p:spPr>
          <a:xfrm>
            <a:off x="317506" y="65803"/>
            <a:ext cx="8369294" cy="63300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54792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457200" rtl="0" eaLnBrk="1" latinLnBrk="0" hangingPunct="1">
        <a:spcBef>
          <a:spcPct val="0"/>
        </a:spcBef>
        <a:buNone/>
        <a:defRPr sz="3200" b="1"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oasas.ny.gov/" TargetMode="External"/><Relationship Id="rId13" Type="http://schemas.openxmlformats.org/officeDocument/2006/relationships/hyperlink" Target="https://otda.ny.gov/" TargetMode="External"/><Relationship Id="rId3" Type="http://schemas.openxmlformats.org/officeDocument/2006/relationships/hyperlink" Target="https://www.omh.ny.gov/" TargetMode="External"/><Relationship Id="rId7" Type="http://schemas.openxmlformats.org/officeDocument/2006/relationships/hyperlink" Target="http://www.acces.nysed.gov/vr" TargetMode="External"/><Relationship Id="rId12" Type="http://schemas.openxmlformats.org/officeDocument/2006/relationships/hyperlink" Target="https://ocfs.ny.gov/main/cb/" TargetMode="External"/><Relationship Id="rId2" Type="http://schemas.openxmlformats.org/officeDocument/2006/relationships/hyperlink" Target="https://opwdd.ny.gov/" TargetMode="External"/><Relationship Id="rId1" Type="http://schemas.openxmlformats.org/officeDocument/2006/relationships/slideLayout" Target="../slideLayouts/slideLayout2.xml"/><Relationship Id="rId6" Type="http://schemas.openxmlformats.org/officeDocument/2006/relationships/hyperlink" Target="http://www.nysed.gov/" TargetMode="External"/><Relationship Id="rId11" Type="http://schemas.openxmlformats.org/officeDocument/2006/relationships/hyperlink" Target="https://ocfs.ny.gov/main/" TargetMode="External"/><Relationship Id="rId5" Type="http://schemas.openxmlformats.org/officeDocument/2006/relationships/hyperlink" Target="https://aging.ny.gov/" TargetMode="External"/><Relationship Id="rId10" Type="http://schemas.openxmlformats.org/officeDocument/2006/relationships/hyperlink" Target="https://www.dot.ny.gov/index" TargetMode="External"/><Relationship Id="rId4" Type="http://schemas.openxmlformats.org/officeDocument/2006/relationships/hyperlink" Target="https://www.health.ny.gov/" TargetMode="External"/><Relationship Id="rId9" Type="http://schemas.openxmlformats.org/officeDocument/2006/relationships/hyperlink" Target="http://www.nyshcr.org/Agencies/DHCR/" TargetMode="External"/><Relationship Id="rId14" Type="http://schemas.openxmlformats.org/officeDocument/2006/relationships/hyperlink" Target="https://www.justicecenter.ny.gov/"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harveyr@nyaprs.org" TargetMode="External"/><Relationship Id="rId2" Type="http://schemas.openxmlformats.org/officeDocument/2006/relationships/hyperlink" Target="mailto:kmartone@tacinc.org"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79EE626-EEC0-43FB-B603-AA0AC5C12AF2}"/>
              </a:ext>
            </a:extLst>
          </p:cNvPr>
          <p:cNvSpPr>
            <a:spLocks noGrp="1"/>
          </p:cNvSpPr>
          <p:nvPr>
            <p:ph type="ctrTitle"/>
          </p:nvPr>
        </p:nvSpPr>
        <p:spPr>
          <a:xfrm>
            <a:off x="1284016" y="1133916"/>
            <a:ext cx="7676582" cy="552282"/>
          </a:xfrm>
        </p:spPr>
        <p:txBody>
          <a:bodyPr>
            <a:normAutofit fontScale="90000"/>
          </a:bodyPr>
          <a:lstStyle/>
          <a:p>
            <a:br>
              <a:rPr lang="en-US" dirty="0"/>
            </a:br>
            <a:r>
              <a:rPr lang="en-US" dirty="0"/>
              <a:t>Olmstead Planning – Where do we stand?</a:t>
            </a:r>
            <a:br>
              <a:rPr lang="en-US" dirty="0"/>
            </a:br>
            <a:endParaRPr lang="en-US" dirty="0"/>
          </a:p>
        </p:txBody>
      </p:sp>
      <p:sp>
        <p:nvSpPr>
          <p:cNvPr id="7" name="Text Placeholder 6">
            <a:extLst>
              <a:ext uri="{FF2B5EF4-FFF2-40B4-BE49-F238E27FC236}">
                <a16:creationId xmlns:a16="http://schemas.microsoft.com/office/drawing/2014/main" id="{7B1DB14A-3049-4866-BD99-5A18DF86BAA2}"/>
              </a:ext>
            </a:extLst>
          </p:cNvPr>
          <p:cNvSpPr>
            <a:spLocks noGrp="1"/>
          </p:cNvSpPr>
          <p:nvPr>
            <p:ph type="body" sz="quarter" idx="10"/>
          </p:nvPr>
        </p:nvSpPr>
        <p:spPr/>
        <p:txBody>
          <a:bodyPr/>
          <a:lstStyle/>
          <a:p>
            <a:endParaRPr lang="en-US"/>
          </a:p>
        </p:txBody>
      </p:sp>
      <p:sp>
        <p:nvSpPr>
          <p:cNvPr id="6" name="Subtitle 5">
            <a:extLst>
              <a:ext uri="{FF2B5EF4-FFF2-40B4-BE49-F238E27FC236}">
                <a16:creationId xmlns:a16="http://schemas.microsoft.com/office/drawing/2014/main" id="{1EC365AA-61DB-46DD-9742-F7B4A5D30598}"/>
              </a:ext>
            </a:extLst>
          </p:cNvPr>
          <p:cNvSpPr>
            <a:spLocks noGrp="1"/>
          </p:cNvSpPr>
          <p:nvPr>
            <p:ph type="subTitle" idx="1"/>
          </p:nvPr>
        </p:nvSpPr>
        <p:spPr/>
        <p:txBody>
          <a:bodyPr/>
          <a:lstStyle/>
          <a:p>
            <a:r>
              <a:rPr lang="en-US" dirty="0"/>
              <a:t>Kevin Martone, Executive Director </a:t>
            </a:r>
          </a:p>
          <a:p>
            <a:r>
              <a:rPr lang="en-US" dirty="0"/>
              <a:t>Technical Assistance Collaborative, Inc. (TAC)</a:t>
            </a:r>
          </a:p>
          <a:p>
            <a:r>
              <a:rPr lang="en-US" dirty="0"/>
              <a:t>And</a:t>
            </a:r>
          </a:p>
          <a:p>
            <a:r>
              <a:rPr lang="en-US" dirty="0"/>
              <a:t>Harvey Rosenthal, CEO</a:t>
            </a:r>
          </a:p>
          <a:p>
            <a:r>
              <a:rPr lang="en-US" dirty="0"/>
              <a:t>NY Association of Psychiatric Rehabilitation Services (NYAPRS)</a:t>
            </a:r>
          </a:p>
          <a:p>
            <a:endParaRPr lang="en-US" dirty="0"/>
          </a:p>
        </p:txBody>
      </p:sp>
    </p:spTree>
    <p:extLst>
      <p:ext uri="{BB962C8B-B14F-4D97-AF65-F5344CB8AC3E}">
        <p14:creationId xmlns:p14="http://schemas.microsoft.com/office/powerpoint/2010/main" val="3025325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61601"/>
            <a:ext cx="8229600" cy="5205023"/>
          </a:xfrm>
        </p:spPr>
        <p:txBody>
          <a:bodyPr>
            <a:normAutofit fontScale="32500" lnSpcReduction="20000"/>
          </a:bodyPr>
          <a:lstStyle/>
          <a:p>
            <a:pPr marL="0" indent="0">
              <a:buNone/>
            </a:pPr>
            <a:r>
              <a:rPr lang="en-US" sz="7400" u="sng" dirty="0"/>
              <a:t>Institutional or segregated in nature</a:t>
            </a:r>
          </a:p>
          <a:p>
            <a:pPr>
              <a:buNone/>
            </a:pPr>
            <a:endParaRPr lang="en-US" sz="6000" dirty="0"/>
          </a:p>
          <a:p>
            <a:pPr>
              <a:buNone/>
            </a:pPr>
            <a:r>
              <a:rPr lang="en-US" sz="6000" dirty="0"/>
              <a:t>	- State hospitals and Developmental Centers</a:t>
            </a:r>
          </a:p>
          <a:p>
            <a:pPr>
              <a:buNone/>
            </a:pPr>
            <a:r>
              <a:rPr lang="en-US" sz="6000" dirty="0"/>
              <a:t>	- Nursing Facilities</a:t>
            </a:r>
          </a:p>
          <a:p>
            <a:pPr>
              <a:buNone/>
            </a:pPr>
            <a:r>
              <a:rPr lang="en-US" sz="6000" dirty="0"/>
              <a:t>	- Board and Care (e.g. Adult Homes, Assisted Living, Residential Care)</a:t>
            </a:r>
          </a:p>
          <a:p>
            <a:pPr>
              <a:buNone/>
            </a:pPr>
            <a:r>
              <a:rPr lang="en-US" sz="6000" dirty="0"/>
              <a:t>	- Congregate living programs</a:t>
            </a:r>
          </a:p>
          <a:p>
            <a:pPr>
              <a:buNone/>
            </a:pPr>
            <a:r>
              <a:rPr lang="en-US" sz="6000" dirty="0"/>
              <a:t>	- Incarceration</a:t>
            </a:r>
          </a:p>
          <a:p>
            <a:pPr>
              <a:buNone/>
            </a:pPr>
            <a:r>
              <a:rPr lang="en-US" sz="6000" dirty="0"/>
              <a:t>	- Sheltered employment workshops or day programs</a:t>
            </a:r>
          </a:p>
          <a:p>
            <a:pPr>
              <a:buNone/>
            </a:pPr>
            <a:endParaRPr lang="en-US" sz="5100" dirty="0"/>
          </a:p>
          <a:p>
            <a:pPr marL="0" indent="0">
              <a:buNone/>
            </a:pPr>
            <a:r>
              <a:rPr lang="en-US" sz="7400" u="sng" dirty="0"/>
              <a:t>At-Risk of Institutionalization</a:t>
            </a:r>
          </a:p>
          <a:p>
            <a:pPr>
              <a:buNone/>
            </a:pPr>
            <a:endParaRPr lang="en-US" sz="6000" dirty="0"/>
          </a:p>
          <a:p>
            <a:pPr>
              <a:buNone/>
            </a:pPr>
            <a:r>
              <a:rPr lang="en-US" sz="6000" dirty="0"/>
              <a:t>	- Homelessness</a:t>
            </a:r>
          </a:p>
          <a:p>
            <a:pPr>
              <a:buNone/>
            </a:pPr>
            <a:r>
              <a:rPr lang="en-US" sz="6000" dirty="0"/>
              <a:t>	- At home with aging parents</a:t>
            </a:r>
          </a:p>
          <a:p>
            <a:pPr>
              <a:buNone/>
            </a:pPr>
            <a:r>
              <a:rPr lang="en-US" sz="6000" dirty="0"/>
              <a:t>	- Other substandard living conditions</a:t>
            </a:r>
          </a:p>
          <a:p>
            <a:pPr>
              <a:buNone/>
            </a:pPr>
            <a:r>
              <a:rPr lang="en-US" sz="3800" dirty="0"/>
              <a:t>	</a:t>
            </a:r>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10</a:t>
            </a:fld>
            <a:endParaRPr lang="en-US" dirty="0"/>
          </a:p>
        </p:txBody>
      </p:sp>
      <p:sp>
        <p:nvSpPr>
          <p:cNvPr id="4" name="Title 3"/>
          <p:cNvSpPr>
            <a:spLocks noGrp="1"/>
          </p:cNvSpPr>
          <p:nvPr>
            <p:ph type="title"/>
          </p:nvPr>
        </p:nvSpPr>
        <p:spPr/>
        <p:txBody>
          <a:bodyPr>
            <a:normAutofit/>
          </a:bodyPr>
          <a:lstStyle/>
          <a:p>
            <a:r>
              <a:rPr lang="en-US" dirty="0"/>
              <a:t>Settings often addressed in Olmstead Plans</a:t>
            </a:r>
          </a:p>
        </p:txBody>
      </p:sp>
    </p:spTree>
    <p:extLst>
      <p:ext uri="{BB962C8B-B14F-4D97-AF65-F5344CB8AC3E}">
        <p14:creationId xmlns:p14="http://schemas.microsoft.com/office/powerpoint/2010/main" val="2576096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800" dirty="0"/>
              <a:t>Populations to be addressed</a:t>
            </a:r>
          </a:p>
          <a:p>
            <a:r>
              <a:rPr lang="en-US" sz="2800" dirty="0"/>
              <a:t>Data analysis</a:t>
            </a:r>
          </a:p>
          <a:p>
            <a:r>
              <a:rPr lang="en-US" sz="2800" dirty="0"/>
              <a:t>Housing</a:t>
            </a:r>
          </a:p>
          <a:p>
            <a:r>
              <a:rPr lang="en-US" sz="2800" dirty="0"/>
              <a:t>Employment</a:t>
            </a:r>
          </a:p>
          <a:p>
            <a:r>
              <a:rPr lang="en-US" sz="2800" dirty="0"/>
              <a:t>Wellness and integrated healthcare</a:t>
            </a:r>
          </a:p>
          <a:p>
            <a:r>
              <a:rPr lang="en-US" sz="2800" dirty="0"/>
              <a:t>Transportation</a:t>
            </a:r>
          </a:p>
          <a:p>
            <a:r>
              <a:rPr lang="en-US" sz="2800" dirty="0"/>
              <a:t>Supports and services</a:t>
            </a:r>
          </a:p>
          <a:p>
            <a:r>
              <a:rPr lang="en-US" sz="2800" dirty="0"/>
              <a:t>Funding</a:t>
            </a:r>
          </a:p>
          <a:p>
            <a:r>
              <a:rPr lang="en-US" sz="2800" dirty="0"/>
              <a:t>Policies, rules and regulations</a:t>
            </a:r>
          </a:p>
          <a:p>
            <a:r>
              <a:rPr lang="en-US" sz="2800" dirty="0"/>
              <a:t>Outcomes</a:t>
            </a:r>
          </a:p>
          <a:p>
            <a:r>
              <a:rPr lang="en-US" sz="2800" dirty="0"/>
              <a:t>Training and workforce development, including use of peer workforce</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11</a:t>
            </a:fld>
            <a:endParaRPr lang="en-US" dirty="0"/>
          </a:p>
        </p:txBody>
      </p:sp>
      <p:sp>
        <p:nvSpPr>
          <p:cNvPr id="4" name="Title 3"/>
          <p:cNvSpPr>
            <a:spLocks noGrp="1"/>
          </p:cNvSpPr>
          <p:nvPr>
            <p:ph type="title"/>
          </p:nvPr>
        </p:nvSpPr>
        <p:spPr/>
        <p:txBody>
          <a:bodyPr/>
          <a:lstStyle/>
          <a:p>
            <a:r>
              <a:rPr lang="en-US" dirty="0"/>
              <a:t>Examples of Key Olmstead Plan Ingredients</a:t>
            </a:r>
          </a:p>
        </p:txBody>
      </p:sp>
    </p:spTree>
    <p:extLst>
      <p:ext uri="{BB962C8B-B14F-4D97-AF65-F5344CB8AC3E}">
        <p14:creationId xmlns:p14="http://schemas.microsoft.com/office/powerpoint/2010/main" val="240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2685"/>
            <a:ext cx="8229600" cy="3510038"/>
          </a:xfrm>
        </p:spPr>
        <p:txBody>
          <a:bodyPr>
            <a:normAutofit fontScale="92500" lnSpcReduction="10000"/>
          </a:bodyPr>
          <a:lstStyle/>
          <a:p>
            <a:r>
              <a:rPr lang="en-US" sz="2400" dirty="0"/>
              <a:t>Populations served (e.g. by disability, age, race/ethnicity)</a:t>
            </a:r>
          </a:p>
          <a:p>
            <a:r>
              <a:rPr lang="en-US" sz="2400" dirty="0"/>
              <a:t>Where funding is allocated (i.e. segregated vs integrated settings)</a:t>
            </a:r>
          </a:p>
          <a:p>
            <a:r>
              <a:rPr lang="en-US" sz="2400" dirty="0"/>
              <a:t>Where people are served (e.g. hospitals, emergency departments, jails, day programs, employment)</a:t>
            </a:r>
          </a:p>
          <a:p>
            <a:r>
              <a:rPr lang="en-US" sz="2400" dirty="0"/>
              <a:t>Where people live (e.g. hospitals, adult homes, homelessness, supportive housing)</a:t>
            </a:r>
          </a:p>
          <a:p>
            <a:r>
              <a:rPr lang="en-US" sz="2400" dirty="0"/>
              <a:t>Capacity of services and housing against need</a:t>
            </a:r>
          </a:p>
          <a:p>
            <a:r>
              <a:rPr lang="en-US" sz="2400" dirty="0"/>
              <a:t>Reimbursement issues</a:t>
            </a:r>
          </a:p>
          <a:p>
            <a:r>
              <a:rPr lang="en-US" sz="2400" dirty="0"/>
              <a:t>Workforce shortages</a:t>
            </a:r>
          </a:p>
        </p:txBody>
      </p:sp>
      <p:sp>
        <p:nvSpPr>
          <p:cNvPr id="3" name="Slide Number Placeholder 2"/>
          <p:cNvSpPr>
            <a:spLocks noGrp="1"/>
          </p:cNvSpPr>
          <p:nvPr>
            <p:ph type="sldNum" sz="quarter" idx="10"/>
          </p:nvPr>
        </p:nvSpPr>
        <p:spPr/>
        <p:txBody>
          <a:bodyPr/>
          <a:lstStyle/>
          <a:p>
            <a:fld id="{D07D4089-40B5-457D-927F-16367A53BB79}" type="slidenum">
              <a:rPr lang="en-US" smtClean="0"/>
              <a:pPr/>
              <a:t>12</a:t>
            </a:fld>
            <a:endParaRPr lang="en-US" dirty="0"/>
          </a:p>
        </p:txBody>
      </p:sp>
      <p:sp>
        <p:nvSpPr>
          <p:cNvPr id="4" name="Title 3"/>
          <p:cNvSpPr>
            <a:spLocks noGrp="1"/>
          </p:cNvSpPr>
          <p:nvPr>
            <p:ph type="title"/>
          </p:nvPr>
        </p:nvSpPr>
        <p:spPr/>
        <p:txBody>
          <a:bodyPr/>
          <a:lstStyle/>
          <a:p>
            <a:r>
              <a:rPr lang="en-US" dirty="0"/>
              <a:t>Examples of Data Analysis*</a:t>
            </a:r>
          </a:p>
        </p:txBody>
      </p:sp>
      <p:sp>
        <p:nvSpPr>
          <p:cNvPr id="5" name="TextBox 4"/>
          <p:cNvSpPr txBox="1"/>
          <p:nvPr/>
        </p:nvSpPr>
        <p:spPr>
          <a:xfrm>
            <a:off x="735980" y="4995746"/>
            <a:ext cx="7549376" cy="646331"/>
          </a:xfrm>
          <a:prstGeom prst="rect">
            <a:avLst/>
          </a:prstGeom>
          <a:noFill/>
        </p:spPr>
        <p:txBody>
          <a:bodyPr wrap="square" rtlCol="0">
            <a:spAutoFit/>
          </a:bodyPr>
          <a:lstStyle/>
          <a:p>
            <a:r>
              <a:rPr lang="en-US" dirty="0"/>
              <a:t>*This is a non-exhaustive list of examples.  There are other types of data that may be considered in Olmstead planning.</a:t>
            </a:r>
          </a:p>
        </p:txBody>
      </p:sp>
    </p:spTree>
    <p:extLst>
      <p:ext uri="{BB962C8B-B14F-4D97-AF65-F5344CB8AC3E}">
        <p14:creationId xmlns:p14="http://schemas.microsoft.com/office/powerpoint/2010/main" val="4281487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07D4089-40B5-457D-927F-16367A53BB79}" type="slidenum">
              <a:rPr lang="en-US" smtClean="0"/>
              <a:pPr/>
              <a:t>13</a:t>
            </a:fld>
            <a:endParaRPr lang="en-US" dirty="0"/>
          </a:p>
        </p:txBody>
      </p:sp>
      <p:sp>
        <p:nvSpPr>
          <p:cNvPr id="4" name="Title 3"/>
          <p:cNvSpPr>
            <a:spLocks noGrp="1"/>
          </p:cNvSpPr>
          <p:nvPr>
            <p:ph type="title"/>
          </p:nvPr>
        </p:nvSpPr>
        <p:spPr/>
        <p:txBody>
          <a:bodyPr>
            <a:normAutofit fontScale="90000"/>
          </a:bodyPr>
          <a:lstStyle/>
          <a:p>
            <a:br>
              <a:rPr lang="en-US" dirty="0"/>
            </a:br>
            <a:r>
              <a:rPr lang="en-US" dirty="0"/>
              <a:t>Cycle of Olmstead Planning</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37313400"/>
              </p:ext>
            </p:extLst>
          </p:nvPr>
        </p:nvGraphicFramePr>
        <p:xfrm>
          <a:off x="457200" y="1262063"/>
          <a:ext cx="8229600" cy="4864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p:cNvPicPr>
            <a:picLocks noChangeAspect="1"/>
          </p:cNvPicPr>
          <p:nvPr/>
        </p:nvPicPr>
        <p:blipFill>
          <a:blip r:embed="rId8"/>
          <a:stretch>
            <a:fillRect/>
          </a:stretch>
        </p:blipFill>
        <p:spPr>
          <a:xfrm>
            <a:off x="7429500" y="5179372"/>
            <a:ext cx="942197" cy="822960"/>
          </a:xfrm>
          <a:prstGeom prst="rect">
            <a:avLst/>
          </a:prstGeom>
        </p:spPr>
      </p:pic>
    </p:spTree>
    <p:extLst>
      <p:ext uri="{BB962C8B-B14F-4D97-AF65-F5344CB8AC3E}">
        <p14:creationId xmlns:p14="http://schemas.microsoft.com/office/powerpoint/2010/main" val="4276995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Doing nothing</a:t>
            </a:r>
          </a:p>
          <a:p>
            <a:pPr marL="0" indent="0">
              <a:buNone/>
            </a:pPr>
            <a:endParaRPr lang="en-US" sz="2400" dirty="0"/>
          </a:p>
          <a:p>
            <a:r>
              <a:rPr lang="en-US" sz="2400" dirty="0"/>
              <a:t>Planning with little action</a:t>
            </a:r>
          </a:p>
          <a:p>
            <a:pPr marL="0" indent="0">
              <a:buNone/>
            </a:pPr>
            <a:endParaRPr lang="en-US" sz="2400" dirty="0"/>
          </a:p>
          <a:p>
            <a:r>
              <a:rPr lang="en-US" sz="2400" dirty="0"/>
              <a:t>Proactive planning</a:t>
            </a:r>
          </a:p>
          <a:p>
            <a:pPr marL="0" indent="0">
              <a:buNone/>
            </a:pPr>
            <a:endParaRPr lang="en-US" sz="2400" dirty="0"/>
          </a:p>
          <a:p>
            <a:r>
              <a:rPr lang="en-US" sz="2400" dirty="0"/>
              <a:t>Reactive planning</a:t>
            </a:r>
          </a:p>
          <a:p>
            <a:pPr marL="0" indent="0">
              <a:buNone/>
            </a:pPr>
            <a:endParaRPr lang="en-US" sz="2400" dirty="0"/>
          </a:p>
          <a:p>
            <a:r>
              <a:rPr lang="en-US" sz="2400" dirty="0"/>
              <a:t>Litigation/Settlement Agreements</a:t>
            </a:r>
          </a:p>
          <a:p>
            <a:endParaRPr lang="en-US" dirty="0"/>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14</a:t>
            </a:fld>
            <a:endParaRPr lang="en-US" dirty="0"/>
          </a:p>
        </p:txBody>
      </p:sp>
      <p:sp>
        <p:nvSpPr>
          <p:cNvPr id="4" name="Title 3"/>
          <p:cNvSpPr>
            <a:spLocks noGrp="1"/>
          </p:cNvSpPr>
          <p:nvPr>
            <p:ph type="title"/>
          </p:nvPr>
        </p:nvSpPr>
        <p:spPr/>
        <p:txBody>
          <a:bodyPr>
            <a:normAutofit/>
          </a:bodyPr>
          <a:lstStyle/>
          <a:p>
            <a:r>
              <a:rPr lang="en-US" dirty="0"/>
              <a:t>State Approaches to Olmstead Planning </a:t>
            </a:r>
          </a:p>
        </p:txBody>
      </p:sp>
    </p:spTree>
    <p:extLst>
      <p:ext uri="{BB962C8B-B14F-4D97-AF65-F5344CB8AC3E}">
        <p14:creationId xmlns:p14="http://schemas.microsoft.com/office/powerpoint/2010/main" val="1468967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defTabSz="914400">
              <a:spcBef>
                <a:spcPts val="0"/>
              </a:spcBef>
              <a:buFont typeface="Arial" panose="020B0604020202020204" pitchFamily="34" charset="0"/>
              <a:buChar char="•"/>
            </a:pPr>
            <a:r>
              <a:rPr lang="en-US" sz="2400" dirty="0">
                <a:solidFill>
                  <a:srgbClr val="000000"/>
                </a:solidFill>
              </a:rPr>
              <a:t>Olmstead Advisory Council or sub-committees</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Existing Statewide and Regional</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Stakeholder Meetings</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Listening Sessions</a:t>
            </a:r>
          </a:p>
          <a:p>
            <a:pPr lvl="0" defTabSz="914400">
              <a:spcBef>
                <a:spcPts val="0"/>
              </a:spcBef>
              <a:buFont typeface="Arial" panose="020B0604020202020204" pitchFamily="34" charset="0"/>
              <a:buChar char="•"/>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On-line Input and Feedback</a:t>
            </a:r>
          </a:p>
          <a:p>
            <a:pPr marL="0" lvl="0" indent="0" defTabSz="914400">
              <a:spcBef>
                <a:spcPts val="0"/>
              </a:spcBef>
              <a:buNone/>
            </a:pPr>
            <a:endParaRPr lang="en-US" sz="2400" dirty="0">
              <a:solidFill>
                <a:srgbClr val="000000"/>
              </a:solidFill>
            </a:endParaRPr>
          </a:p>
          <a:p>
            <a:pPr lvl="0" defTabSz="914400">
              <a:spcBef>
                <a:spcPts val="0"/>
              </a:spcBef>
              <a:buFont typeface="Arial" panose="020B0604020202020204" pitchFamily="34" charset="0"/>
              <a:buChar char="•"/>
            </a:pPr>
            <a:r>
              <a:rPr lang="en-US" sz="2400" dirty="0">
                <a:solidFill>
                  <a:srgbClr val="000000"/>
                </a:solidFill>
              </a:rPr>
              <a:t>Legislative involvement </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15</a:t>
            </a:fld>
            <a:endParaRPr lang="en-US" dirty="0"/>
          </a:p>
        </p:txBody>
      </p:sp>
      <p:sp>
        <p:nvSpPr>
          <p:cNvPr id="4" name="Title 3"/>
          <p:cNvSpPr>
            <a:spLocks noGrp="1"/>
          </p:cNvSpPr>
          <p:nvPr>
            <p:ph type="title"/>
          </p:nvPr>
        </p:nvSpPr>
        <p:spPr/>
        <p:txBody>
          <a:bodyPr/>
          <a:lstStyle/>
          <a:p>
            <a:r>
              <a:rPr lang="en-US" dirty="0"/>
              <a:t>Examples of Stakeholder Input</a:t>
            </a:r>
          </a:p>
        </p:txBody>
      </p:sp>
    </p:spTree>
    <p:extLst>
      <p:ext uri="{BB962C8B-B14F-4D97-AF65-F5344CB8AC3E}">
        <p14:creationId xmlns:p14="http://schemas.microsoft.com/office/powerpoint/2010/main" val="2279941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17357"/>
            <a:ext cx="8229600" cy="4863479"/>
          </a:xfrm>
        </p:spPr>
        <p:txBody>
          <a:bodyPr>
            <a:normAutofit fontScale="92500" lnSpcReduction="20000"/>
          </a:bodyPr>
          <a:lstStyle/>
          <a:p>
            <a:r>
              <a:rPr lang="en-US" sz="2600" dirty="0"/>
              <a:t>Successful Olmstead planning requires committed leadership, including from the Governor’s office, Budget offices and other State agencies, legislature </a:t>
            </a:r>
          </a:p>
          <a:p>
            <a:pPr marL="0" indent="0">
              <a:buNone/>
            </a:pPr>
            <a:endParaRPr lang="en-US" sz="2600" dirty="0"/>
          </a:p>
          <a:p>
            <a:r>
              <a:rPr lang="en-US" sz="2600" dirty="0"/>
              <a:t>Planning and implementation usually require cross agency involvement </a:t>
            </a:r>
          </a:p>
          <a:p>
            <a:pPr marL="0" indent="0">
              <a:buNone/>
            </a:pPr>
            <a:endParaRPr lang="en-US" sz="2600" dirty="0"/>
          </a:p>
          <a:p>
            <a:r>
              <a:rPr lang="en-US" sz="2600" dirty="0"/>
              <a:t>It can be a challenge to get other state agencies to the table </a:t>
            </a:r>
          </a:p>
          <a:p>
            <a:pPr marL="0" indent="0">
              <a:buNone/>
            </a:pPr>
            <a:endParaRPr lang="en-US" sz="2600" dirty="0"/>
          </a:p>
          <a:p>
            <a:r>
              <a:rPr lang="en-US" sz="2600" dirty="0"/>
              <a:t>The legislature must be educated about Olmstead and aware of the planning process </a:t>
            </a:r>
          </a:p>
          <a:p>
            <a:pPr marL="0" indent="0">
              <a:buNone/>
            </a:pPr>
            <a:endParaRPr lang="en-US" sz="2600" dirty="0"/>
          </a:p>
          <a:p>
            <a:r>
              <a:rPr lang="en-US" sz="2600" dirty="0"/>
              <a:t>Community Integration/Olmstead takes resources, new and/or re-allocated</a:t>
            </a:r>
          </a:p>
          <a:p>
            <a:pPr marL="0" indent="0">
              <a:buNone/>
            </a:pPr>
            <a:endParaRPr lang="en-US" sz="2600" dirty="0"/>
          </a:p>
          <a:p>
            <a:pPr marL="0" indent="0">
              <a:buNone/>
            </a:pPr>
            <a:endParaRPr lang="en-US" sz="2400"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16</a:t>
            </a:fld>
            <a:endParaRPr lang="en-US" dirty="0"/>
          </a:p>
        </p:txBody>
      </p:sp>
      <p:sp>
        <p:nvSpPr>
          <p:cNvPr id="4" name="Title 3"/>
          <p:cNvSpPr>
            <a:spLocks noGrp="1"/>
          </p:cNvSpPr>
          <p:nvPr>
            <p:ph type="title"/>
          </p:nvPr>
        </p:nvSpPr>
        <p:spPr/>
        <p:txBody>
          <a:bodyPr>
            <a:normAutofit/>
          </a:bodyPr>
          <a:lstStyle/>
          <a:p>
            <a:r>
              <a:rPr lang="en-US" dirty="0"/>
              <a:t>State Experiences and Implementation Issues</a:t>
            </a:r>
          </a:p>
        </p:txBody>
      </p:sp>
    </p:spTree>
    <p:extLst>
      <p:ext uri="{BB962C8B-B14F-4D97-AF65-F5344CB8AC3E}">
        <p14:creationId xmlns:p14="http://schemas.microsoft.com/office/powerpoint/2010/main" val="156360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Need to prepare internal staff; not all staff are on board </a:t>
            </a:r>
          </a:p>
          <a:p>
            <a:pPr marL="0" indent="0">
              <a:buNone/>
            </a:pPr>
            <a:endParaRPr lang="en-US" sz="2400" dirty="0"/>
          </a:p>
          <a:p>
            <a:r>
              <a:rPr lang="en-US" sz="2400" dirty="0"/>
              <a:t>Developing an inclusive planning process with stakeholders can be hard</a:t>
            </a:r>
          </a:p>
          <a:p>
            <a:pPr marL="0" indent="0">
              <a:buNone/>
            </a:pPr>
            <a:endParaRPr lang="en-US" sz="2400" dirty="0"/>
          </a:p>
          <a:p>
            <a:r>
              <a:rPr lang="en-US" sz="2400" dirty="0"/>
              <a:t>Anticipate and manage resistance</a:t>
            </a:r>
          </a:p>
          <a:p>
            <a:pPr marL="0" indent="0">
              <a:buNone/>
            </a:pPr>
            <a:endParaRPr lang="en-US" sz="2400" dirty="0"/>
          </a:p>
          <a:p>
            <a:r>
              <a:rPr lang="en-US" sz="2400" dirty="0"/>
              <a:t>Talking about Olmstead is not a good defense, nor is a plan that sits on a shelf</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17</a:t>
            </a:fld>
            <a:endParaRPr lang="en-US" dirty="0"/>
          </a:p>
        </p:txBody>
      </p:sp>
      <p:sp>
        <p:nvSpPr>
          <p:cNvPr id="4" name="Title 3"/>
          <p:cNvSpPr>
            <a:spLocks noGrp="1"/>
          </p:cNvSpPr>
          <p:nvPr>
            <p:ph type="title"/>
          </p:nvPr>
        </p:nvSpPr>
        <p:spPr/>
        <p:txBody>
          <a:bodyPr/>
          <a:lstStyle/>
          <a:p>
            <a:r>
              <a:rPr lang="en-US" dirty="0"/>
              <a:t>State Experiences and Implementation Issues</a:t>
            </a:r>
          </a:p>
        </p:txBody>
      </p:sp>
    </p:spTree>
    <p:extLst>
      <p:ext uri="{BB962C8B-B14F-4D97-AF65-F5344CB8AC3E}">
        <p14:creationId xmlns:p14="http://schemas.microsoft.com/office/powerpoint/2010/main" val="2471500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Just because it’s in the community doesn’t mean it’s integrated</a:t>
            </a:r>
          </a:p>
          <a:p>
            <a:pPr marL="0" indent="0">
              <a:buNone/>
            </a:pPr>
            <a:endParaRPr lang="en-US" sz="2400" dirty="0"/>
          </a:p>
          <a:p>
            <a:r>
              <a:rPr lang="en-US" sz="2400" dirty="0"/>
              <a:t>“Choice” may have different meanings to different people</a:t>
            </a:r>
          </a:p>
          <a:p>
            <a:pPr marL="0" indent="0">
              <a:buNone/>
            </a:pPr>
            <a:endParaRPr lang="en-US" sz="2400" dirty="0"/>
          </a:p>
          <a:p>
            <a:r>
              <a:rPr lang="en-US" sz="2400" dirty="0"/>
              <a:t>A plan to plan is not a plan</a:t>
            </a:r>
          </a:p>
          <a:p>
            <a:pPr marL="0" indent="0">
              <a:buNone/>
            </a:pPr>
            <a:endParaRPr lang="en-US" sz="2400" dirty="0"/>
          </a:p>
          <a:p>
            <a:r>
              <a:rPr lang="en-US" sz="2400" dirty="0"/>
              <a:t>Budget cuts and bureaucracy do not trump civil rights</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18</a:t>
            </a:fld>
            <a:endParaRPr lang="en-US" dirty="0"/>
          </a:p>
        </p:txBody>
      </p:sp>
      <p:sp>
        <p:nvSpPr>
          <p:cNvPr id="4" name="Title 3"/>
          <p:cNvSpPr>
            <a:spLocks noGrp="1"/>
          </p:cNvSpPr>
          <p:nvPr>
            <p:ph type="title"/>
          </p:nvPr>
        </p:nvSpPr>
        <p:spPr/>
        <p:txBody>
          <a:bodyPr/>
          <a:lstStyle/>
          <a:p>
            <a:r>
              <a:rPr lang="en-US" dirty="0"/>
              <a:t>Cautions</a:t>
            </a:r>
          </a:p>
        </p:txBody>
      </p:sp>
    </p:spTree>
    <p:extLst>
      <p:ext uri="{BB962C8B-B14F-4D97-AF65-F5344CB8AC3E}">
        <p14:creationId xmlns:p14="http://schemas.microsoft.com/office/powerpoint/2010/main" val="4148722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An Olmstead Plan is a system change document.  </a:t>
            </a:r>
          </a:p>
          <a:p>
            <a:pPr marL="0" indent="0">
              <a:buNone/>
            </a:pPr>
            <a:endParaRPr lang="en-US" sz="2600" dirty="0"/>
          </a:p>
          <a:p>
            <a:r>
              <a:rPr lang="en-US" sz="2600" dirty="0"/>
              <a:t>You are defenseless without an Olmstead Plan.</a:t>
            </a:r>
          </a:p>
          <a:p>
            <a:endParaRPr lang="en-US" sz="2600" dirty="0"/>
          </a:p>
          <a:p>
            <a:r>
              <a:rPr lang="en-US" sz="2600" dirty="0"/>
              <a:t>Be comprehensive, but realistic.  A plan should be actionable and achievable.</a:t>
            </a:r>
          </a:p>
          <a:p>
            <a:pPr>
              <a:buNone/>
            </a:pPr>
            <a:endParaRPr lang="en-US" sz="2600" dirty="0"/>
          </a:p>
          <a:p>
            <a:r>
              <a:rPr lang="en-US" sz="2600" dirty="0"/>
              <a:t>Plans must focus on expanding access to integrated settings, not segregated settings.</a:t>
            </a:r>
          </a:p>
          <a:p>
            <a:pPr marL="0" indent="0">
              <a:buNone/>
            </a:pPr>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19</a:t>
            </a:fld>
            <a:endParaRPr lang="en-US" dirty="0"/>
          </a:p>
        </p:txBody>
      </p:sp>
      <p:sp>
        <p:nvSpPr>
          <p:cNvPr id="4" name="Title 3"/>
          <p:cNvSpPr>
            <a:spLocks noGrp="1"/>
          </p:cNvSpPr>
          <p:nvPr>
            <p:ph type="title"/>
          </p:nvPr>
        </p:nvSpPr>
        <p:spPr/>
        <p:txBody>
          <a:bodyPr/>
          <a:lstStyle/>
          <a:p>
            <a:r>
              <a:rPr lang="en-US" dirty="0"/>
              <a:t>Takeaways</a:t>
            </a:r>
          </a:p>
        </p:txBody>
      </p:sp>
    </p:spTree>
    <p:extLst>
      <p:ext uri="{BB962C8B-B14F-4D97-AF65-F5344CB8AC3E}">
        <p14:creationId xmlns:p14="http://schemas.microsoft.com/office/powerpoint/2010/main" val="1838088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This webinar was developed [in part] under contract number HHSS283201200021I/HHS28342003T</a:t>
            </a:r>
            <a:r>
              <a:rPr lang="en-US" b="1" dirty="0"/>
              <a:t> </a:t>
            </a:r>
            <a:r>
              <a:rPr lang="en-US" dirty="0"/>
              <a:t>from the Substance Abuse and Mental Health Services Administration (SAMHSA), U.S. Department of Health and Human Services (HHS). The views, policies and opinions expressed are those of the authors and do not necessarily reflect those of SAMHSA or HHS.</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2</a:t>
            </a:fld>
            <a:endParaRPr lang="en-US" dirty="0"/>
          </a:p>
        </p:txBody>
      </p:sp>
      <p:sp>
        <p:nvSpPr>
          <p:cNvPr id="4" name="Title 3"/>
          <p:cNvSpPr>
            <a:spLocks noGrp="1"/>
          </p:cNvSpPr>
          <p:nvPr>
            <p:ph type="title"/>
          </p:nvPr>
        </p:nvSpPr>
        <p:spPr/>
        <p:txBody>
          <a:bodyPr/>
          <a:lstStyle/>
          <a:p>
            <a:r>
              <a:rPr lang="en-US" dirty="0"/>
              <a:t>Disclaimer</a:t>
            </a:r>
          </a:p>
        </p:txBody>
      </p:sp>
    </p:spTree>
    <p:extLst>
      <p:ext uri="{BB962C8B-B14F-4D97-AF65-F5344CB8AC3E}">
        <p14:creationId xmlns:p14="http://schemas.microsoft.com/office/powerpoint/2010/main" val="3618131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Better to have a short, actionable plan than a ZZZ page document that just identifies the issues and barriers to why progress can’t be made.</a:t>
            </a:r>
          </a:p>
          <a:p>
            <a:pPr>
              <a:buNone/>
            </a:pPr>
            <a:endParaRPr lang="en-US" sz="2600" dirty="0"/>
          </a:p>
          <a:p>
            <a:r>
              <a:rPr lang="en-US" sz="2600" dirty="0"/>
              <a:t>The Plan should be developed with stakeholder involvement.</a:t>
            </a:r>
          </a:p>
          <a:p>
            <a:pPr marL="0" indent="0">
              <a:buNone/>
            </a:pPr>
            <a:endParaRPr lang="en-US" sz="2600" dirty="0"/>
          </a:p>
          <a:p>
            <a:r>
              <a:rPr lang="en-US" sz="2600" dirty="0"/>
              <a:t>Have short and long term goals.</a:t>
            </a:r>
          </a:p>
          <a:p>
            <a:pPr>
              <a:buNone/>
            </a:pPr>
            <a:endParaRPr lang="en-US" sz="2600" dirty="0"/>
          </a:p>
          <a:p>
            <a:r>
              <a:rPr lang="en-US" sz="2600" dirty="0"/>
              <a:t>Track and report on progress.</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20</a:t>
            </a:fld>
            <a:endParaRPr lang="en-US" dirty="0"/>
          </a:p>
        </p:txBody>
      </p:sp>
      <p:sp>
        <p:nvSpPr>
          <p:cNvPr id="4" name="Title 3"/>
          <p:cNvSpPr>
            <a:spLocks noGrp="1"/>
          </p:cNvSpPr>
          <p:nvPr>
            <p:ph type="title"/>
          </p:nvPr>
        </p:nvSpPr>
        <p:spPr/>
        <p:txBody>
          <a:bodyPr/>
          <a:lstStyle/>
          <a:p>
            <a:r>
              <a:rPr lang="en-US" dirty="0"/>
              <a:t>Takeaways</a:t>
            </a:r>
          </a:p>
        </p:txBody>
      </p:sp>
    </p:spTree>
    <p:extLst>
      <p:ext uri="{BB962C8B-B14F-4D97-AF65-F5344CB8AC3E}">
        <p14:creationId xmlns:p14="http://schemas.microsoft.com/office/powerpoint/2010/main" val="785298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Harvey Rosenthal, CEO</a:t>
            </a:r>
          </a:p>
          <a:p>
            <a:r>
              <a:rPr lang="en-US" dirty="0"/>
              <a:t>New York Association of Psychiatric Rehabilitation Services (NYAPRS)</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21</a:t>
            </a:fld>
            <a:endParaRPr lang="en-US" dirty="0"/>
          </a:p>
        </p:txBody>
      </p:sp>
      <p:sp>
        <p:nvSpPr>
          <p:cNvPr id="4" name="Title 3"/>
          <p:cNvSpPr>
            <a:spLocks noGrp="1"/>
          </p:cNvSpPr>
          <p:nvPr>
            <p:ph type="title"/>
          </p:nvPr>
        </p:nvSpPr>
        <p:spPr/>
        <p:txBody>
          <a:bodyPr>
            <a:normAutofit fontScale="90000"/>
          </a:bodyPr>
          <a:lstStyle/>
          <a:p>
            <a:r>
              <a:rPr lang="en-US" dirty="0"/>
              <a:t>New York Olmstead Planning and Implementation</a:t>
            </a:r>
          </a:p>
        </p:txBody>
      </p:sp>
    </p:spTree>
    <p:extLst>
      <p:ext uri="{BB962C8B-B14F-4D97-AF65-F5344CB8AC3E}">
        <p14:creationId xmlns:p14="http://schemas.microsoft.com/office/powerpoint/2010/main" val="2822712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New York’s  Most Integrated Setting Coordinating Council (MISCC) was established in 2002 following strong advocacy from physical and psychiatric disability groups</a:t>
            </a:r>
          </a:p>
          <a:p>
            <a:r>
              <a:rPr lang="en-US" dirty="0"/>
              <a:t>Comprised of state agency representatives and 9 public members</a:t>
            </a:r>
          </a:p>
          <a:p>
            <a:r>
              <a:rPr lang="en-US" dirty="0"/>
              <a:t>Intended to meet quarterly and promoted increased access to increased housing, employment and transportation </a:t>
            </a:r>
          </a:p>
          <a:p>
            <a:endParaRPr lang="en-US" dirty="0"/>
          </a:p>
          <a:p>
            <a:endParaRPr lang="en-US" dirty="0"/>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22</a:t>
            </a:fld>
            <a:endParaRPr lang="en-US" dirty="0"/>
          </a:p>
        </p:txBody>
      </p:sp>
      <p:sp>
        <p:nvSpPr>
          <p:cNvPr id="4" name="Title 3"/>
          <p:cNvSpPr>
            <a:spLocks noGrp="1"/>
          </p:cNvSpPr>
          <p:nvPr>
            <p:ph type="title"/>
          </p:nvPr>
        </p:nvSpPr>
        <p:spPr/>
        <p:txBody>
          <a:bodyPr/>
          <a:lstStyle/>
          <a:p>
            <a:r>
              <a:rPr lang="en-US" dirty="0"/>
              <a:t>New York’s Olmstead related Policies</a:t>
            </a:r>
          </a:p>
        </p:txBody>
      </p:sp>
    </p:spTree>
    <p:extLst>
      <p:ext uri="{BB962C8B-B14F-4D97-AF65-F5344CB8AC3E}">
        <p14:creationId xmlns:p14="http://schemas.microsoft.com/office/powerpoint/2010/main" val="3809845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25B096-6F3D-4BFE-A307-4ACDA38E7123}"/>
              </a:ext>
            </a:extLst>
          </p:cNvPr>
          <p:cNvSpPr>
            <a:spLocks noGrp="1"/>
          </p:cNvSpPr>
          <p:nvPr>
            <p:ph idx="1"/>
          </p:nvPr>
        </p:nvSpPr>
        <p:spPr/>
        <p:txBody>
          <a:bodyPr>
            <a:normAutofit fontScale="70000" lnSpcReduction="20000"/>
          </a:bodyPr>
          <a:lstStyle/>
          <a:p>
            <a:r>
              <a:rPr lang="en-US" sz="3400" dirty="0">
                <a:hlinkClick r:id="rId2"/>
              </a:rPr>
              <a:t>Office of People with Developmental Disabilities</a:t>
            </a:r>
            <a:endParaRPr lang="en-US" sz="3400" dirty="0"/>
          </a:p>
          <a:p>
            <a:r>
              <a:rPr lang="en-US" sz="3400" dirty="0">
                <a:hlinkClick r:id="rId3"/>
              </a:rPr>
              <a:t>New York State Office of Mental Health </a:t>
            </a:r>
            <a:endParaRPr lang="en-US" sz="3400" dirty="0"/>
          </a:p>
          <a:p>
            <a:r>
              <a:rPr lang="en-US" sz="3400" dirty="0">
                <a:hlinkClick r:id="rId4"/>
              </a:rPr>
              <a:t>Department of Health</a:t>
            </a:r>
            <a:r>
              <a:rPr lang="en-US" sz="3400" dirty="0"/>
              <a:t>, </a:t>
            </a:r>
          </a:p>
          <a:p>
            <a:r>
              <a:rPr lang="en-US" sz="3400" dirty="0">
                <a:hlinkClick r:id="rId5"/>
              </a:rPr>
              <a:t>Office for the Aging</a:t>
            </a:r>
            <a:endParaRPr lang="en-US" sz="3400" dirty="0"/>
          </a:p>
          <a:p>
            <a:pPr lvl="0"/>
            <a:r>
              <a:rPr lang="en-US" sz="3400" dirty="0">
                <a:hlinkClick r:id="rId6"/>
              </a:rPr>
              <a:t>Education Department</a:t>
            </a:r>
            <a:r>
              <a:rPr lang="en-US" sz="3400" dirty="0"/>
              <a:t>  </a:t>
            </a:r>
          </a:p>
          <a:p>
            <a:pPr lvl="1"/>
            <a:r>
              <a:rPr lang="en-US" sz="3000" dirty="0">
                <a:hlinkClick r:id="rId7"/>
              </a:rPr>
              <a:t>Adult Continuing Education Services – Vocational Rehabilitation</a:t>
            </a:r>
            <a:r>
              <a:rPr lang="en-US" sz="3000" dirty="0"/>
              <a:t> </a:t>
            </a:r>
          </a:p>
          <a:p>
            <a:r>
              <a:rPr lang="en-US" sz="3400" dirty="0">
                <a:hlinkClick r:id="rId8"/>
              </a:rPr>
              <a:t>Office of Alcohol and Substance Abuse Services</a:t>
            </a:r>
            <a:endParaRPr lang="en-US" sz="3400" dirty="0"/>
          </a:p>
          <a:p>
            <a:r>
              <a:rPr lang="en-US" sz="3400" dirty="0">
                <a:hlinkClick r:id="rId9"/>
              </a:rPr>
              <a:t>Division of Housing and Community Renewal</a:t>
            </a:r>
            <a:endParaRPr lang="en-US" sz="3400" dirty="0"/>
          </a:p>
          <a:p>
            <a:r>
              <a:rPr lang="en-US" sz="3400" dirty="0">
                <a:hlinkClick r:id="rId10"/>
              </a:rPr>
              <a:t>Department of Transportation</a:t>
            </a:r>
            <a:endParaRPr lang="en-US" sz="3400" dirty="0"/>
          </a:p>
          <a:p>
            <a:pPr lvl="0"/>
            <a:r>
              <a:rPr lang="en-US" sz="3400" dirty="0">
                <a:hlinkClick r:id="rId11"/>
              </a:rPr>
              <a:t>Office of Children and Family Services</a:t>
            </a:r>
            <a:endParaRPr lang="en-US" sz="3400" dirty="0"/>
          </a:p>
          <a:p>
            <a:pPr lvl="1"/>
            <a:r>
              <a:rPr lang="en-US" sz="3000" dirty="0">
                <a:hlinkClick r:id="rId12"/>
              </a:rPr>
              <a:t>Commission for the Blind</a:t>
            </a:r>
            <a:r>
              <a:rPr lang="en-US" sz="3000" dirty="0"/>
              <a:t> </a:t>
            </a:r>
          </a:p>
          <a:p>
            <a:r>
              <a:rPr lang="en-US" sz="3400" dirty="0">
                <a:hlinkClick r:id="rId13"/>
              </a:rPr>
              <a:t>Office of Temporary and Disability Assistance</a:t>
            </a:r>
            <a:endParaRPr lang="en-US" sz="3400" dirty="0"/>
          </a:p>
          <a:p>
            <a:r>
              <a:rPr lang="en-US" sz="3400" dirty="0">
                <a:hlinkClick r:id="rId14"/>
              </a:rPr>
              <a:t>Justice Center for the Protection of People with Special Needs</a:t>
            </a:r>
            <a:endParaRPr lang="en-US" sz="3400" dirty="0"/>
          </a:p>
          <a:p>
            <a:endParaRPr lang="en-US" dirty="0"/>
          </a:p>
        </p:txBody>
      </p:sp>
      <p:sp>
        <p:nvSpPr>
          <p:cNvPr id="3" name="Slide Number Placeholder 2">
            <a:extLst>
              <a:ext uri="{FF2B5EF4-FFF2-40B4-BE49-F238E27FC236}">
                <a16:creationId xmlns:a16="http://schemas.microsoft.com/office/drawing/2014/main" id="{9407B871-0E7E-4EDE-835D-A294F2A647C0}"/>
              </a:ext>
            </a:extLst>
          </p:cNvPr>
          <p:cNvSpPr>
            <a:spLocks noGrp="1"/>
          </p:cNvSpPr>
          <p:nvPr>
            <p:ph type="sldNum" sz="quarter" idx="10"/>
          </p:nvPr>
        </p:nvSpPr>
        <p:spPr/>
        <p:txBody>
          <a:bodyPr/>
          <a:lstStyle/>
          <a:p>
            <a:fld id="{D07D4089-40B5-457D-927F-16367A53BB79}" type="slidenum">
              <a:rPr lang="en-US" smtClean="0"/>
              <a:pPr/>
              <a:t>23</a:t>
            </a:fld>
            <a:endParaRPr lang="en-US" dirty="0"/>
          </a:p>
        </p:txBody>
      </p:sp>
      <p:sp>
        <p:nvSpPr>
          <p:cNvPr id="4" name="Title 3">
            <a:extLst>
              <a:ext uri="{FF2B5EF4-FFF2-40B4-BE49-F238E27FC236}">
                <a16:creationId xmlns:a16="http://schemas.microsoft.com/office/drawing/2014/main" id="{458C6776-54D1-4306-B5CF-41DA0F80CD33}"/>
              </a:ext>
            </a:extLst>
          </p:cNvPr>
          <p:cNvSpPr>
            <a:spLocks noGrp="1"/>
          </p:cNvSpPr>
          <p:nvPr>
            <p:ph type="title"/>
          </p:nvPr>
        </p:nvSpPr>
        <p:spPr/>
        <p:txBody>
          <a:bodyPr>
            <a:normAutofit fontScale="90000"/>
          </a:bodyPr>
          <a:lstStyle/>
          <a:p>
            <a:r>
              <a:rPr lang="en-US" dirty="0"/>
              <a:t>Statutorily Defined MISSC Members: State Agencies</a:t>
            </a:r>
          </a:p>
        </p:txBody>
      </p:sp>
    </p:spTree>
    <p:extLst>
      <p:ext uri="{BB962C8B-B14F-4D97-AF65-F5344CB8AC3E}">
        <p14:creationId xmlns:p14="http://schemas.microsoft.com/office/powerpoint/2010/main" val="3341483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000" b="1" dirty="0"/>
              <a:t>9 Appointed Public Members</a:t>
            </a:r>
          </a:p>
          <a:p>
            <a:r>
              <a:rPr lang="en-US" sz="3000" dirty="0"/>
              <a:t>3 consumers of services for individuals with disabilities</a:t>
            </a:r>
          </a:p>
          <a:p>
            <a:r>
              <a:rPr lang="en-US" sz="3000" dirty="0"/>
              <a:t>3 individuals with expertise in the field of community services for people of all ages with disabilities</a:t>
            </a:r>
          </a:p>
          <a:p>
            <a:r>
              <a:rPr lang="en-US" sz="3000" dirty="0"/>
              <a:t>3 individuals with expertise in or recipients of services available to senior citizens with disabilities</a:t>
            </a:r>
          </a:p>
          <a:p>
            <a:endParaRPr lang="en-US" sz="3600"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24</a:t>
            </a:fld>
            <a:endParaRPr lang="en-US" dirty="0"/>
          </a:p>
        </p:txBody>
      </p:sp>
      <p:sp>
        <p:nvSpPr>
          <p:cNvPr id="4" name="Title 3"/>
          <p:cNvSpPr>
            <a:spLocks noGrp="1"/>
          </p:cNvSpPr>
          <p:nvPr>
            <p:ph type="title"/>
          </p:nvPr>
        </p:nvSpPr>
        <p:spPr/>
        <p:txBody>
          <a:bodyPr>
            <a:normAutofit fontScale="90000"/>
          </a:bodyPr>
          <a:lstStyle/>
          <a:p>
            <a:r>
              <a:rPr lang="en-US" dirty="0"/>
              <a:t>Statutorily Defined MISSC Members: Public Members</a:t>
            </a:r>
          </a:p>
        </p:txBody>
      </p:sp>
    </p:spTree>
    <p:extLst>
      <p:ext uri="{BB962C8B-B14F-4D97-AF65-F5344CB8AC3E}">
        <p14:creationId xmlns:p14="http://schemas.microsoft.com/office/powerpoint/2010/main" val="641783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8DA0390-5C10-4806-A137-FD53FB46923A}"/>
              </a:ext>
            </a:extLst>
          </p:cNvPr>
          <p:cNvSpPr>
            <a:spLocks noGrp="1"/>
          </p:cNvSpPr>
          <p:nvPr>
            <p:ph idx="1"/>
          </p:nvPr>
        </p:nvSpPr>
        <p:spPr/>
        <p:txBody>
          <a:bodyPr/>
          <a:lstStyle/>
          <a:p>
            <a:r>
              <a:rPr lang="en-US" dirty="0"/>
              <a:t>Formed committees relative to housing, employment, transportation</a:t>
            </a:r>
          </a:p>
          <a:p>
            <a:r>
              <a:rPr lang="en-US" dirty="0"/>
              <a:t>2002-2011  began as quarterly meetings and devolved thereafter</a:t>
            </a:r>
          </a:p>
          <a:p>
            <a:r>
              <a:rPr lang="en-US" dirty="0"/>
              <a:t>1 report </a:t>
            </a:r>
          </a:p>
          <a:p>
            <a:r>
              <a:rPr lang="en-US" dirty="0"/>
              <a:t>Little impact</a:t>
            </a:r>
          </a:p>
          <a:p>
            <a:endParaRPr lang="en-US" dirty="0"/>
          </a:p>
        </p:txBody>
      </p:sp>
      <p:sp>
        <p:nvSpPr>
          <p:cNvPr id="3" name="Slide Number Placeholder 2">
            <a:extLst>
              <a:ext uri="{FF2B5EF4-FFF2-40B4-BE49-F238E27FC236}">
                <a16:creationId xmlns:a16="http://schemas.microsoft.com/office/drawing/2014/main" id="{221219D6-4F57-4090-A3F9-2C54B9C3B486}"/>
              </a:ext>
            </a:extLst>
          </p:cNvPr>
          <p:cNvSpPr>
            <a:spLocks noGrp="1"/>
          </p:cNvSpPr>
          <p:nvPr>
            <p:ph type="sldNum" sz="quarter" idx="10"/>
          </p:nvPr>
        </p:nvSpPr>
        <p:spPr/>
        <p:txBody>
          <a:bodyPr/>
          <a:lstStyle/>
          <a:p>
            <a:fld id="{D07D4089-40B5-457D-927F-16367A53BB79}" type="slidenum">
              <a:rPr lang="en-US" smtClean="0"/>
              <a:pPr/>
              <a:t>25</a:t>
            </a:fld>
            <a:endParaRPr lang="en-US" dirty="0"/>
          </a:p>
        </p:txBody>
      </p:sp>
      <p:sp>
        <p:nvSpPr>
          <p:cNvPr id="4" name="Title 3">
            <a:extLst>
              <a:ext uri="{FF2B5EF4-FFF2-40B4-BE49-F238E27FC236}">
                <a16:creationId xmlns:a16="http://schemas.microsoft.com/office/drawing/2014/main" id="{1FD4A338-037A-4EA7-B032-DB33836CA5C0}"/>
              </a:ext>
            </a:extLst>
          </p:cNvPr>
          <p:cNvSpPr>
            <a:spLocks noGrp="1"/>
          </p:cNvSpPr>
          <p:nvPr>
            <p:ph type="title"/>
          </p:nvPr>
        </p:nvSpPr>
        <p:spPr/>
        <p:txBody>
          <a:bodyPr/>
          <a:lstStyle/>
          <a:p>
            <a:r>
              <a:rPr lang="en-US" dirty="0"/>
              <a:t>MISCC 2002-2011</a:t>
            </a:r>
          </a:p>
        </p:txBody>
      </p:sp>
    </p:spTree>
    <p:extLst>
      <p:ext uri="{BB962C8B-B14F-4D97-AF65-F5344CB8AC3E}">
        <p14:creationId xmlns:p14="http://schemas.microsoft.com/office/powerpoint/2010/main" val="620227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217C5D-AA1A-4BC3-8D5A-1B10BD6FF45A}"/>
              </a:ext>
            </a:extLst>
          </p:cNvPr>
          <p:cNvSpPr>
            <a:spLocks noGrp="1"/>
          </p:cNvSpPr>
          <p:nvPr>
            <p:ph idx="1"/>
          </p:nvPr>
        </p:nvSpPr>
        <p:spPr/>
        <p:txBody>
          <a:bodyPr>
            <a:normAutofit/>
          </a:bodyPr>
          <a:lstStyle/>
          <a:p>
            <a:r>
              <a:rPr lang="en-US" dirty="0"/>
              <a:t>‘New York Works’: Federal DOL pilot allowing people to keep their SSI and Section 8 payments; promising initial results; discontinued by DOL</a:t>
            </a:r>
          </a:p>
          <a:p>
            <a:r>
              <a:rPr lang="en-US" dirty="0"/>
              <a:t>Medicaid Buy In program created in 2003 following strong advocacy by mental health, AIDS/HIV and physical disability advocates</a:t>
            </a:r>
          </a:p>
          <a:p>
            <a:r>
              <a:rPr lang="en-US" dirty="0"/>
              <a:t>Medicaid Infrastructure Grant created New York Makes Work Pay in 2011</a:t>
            </a:r>
          </a:p>
          <a:p>
            <a:endParaRPr lang="en-US" dirty="0"/>
          </a:p>
        </p:txBody>
      </p:sp>
      <p:sp>
        <p:nvSpPr>
          <p:cNvPr id="3" name="Slide Number Placeholder 2">
            <a:extLst>
              <a:ext uri="{FF2B5EF4-FFF2-40B4-BE49-F238E27FC236}">
                <a16:creationId xmlns:a16="http://schemas.microsoft.com/office/drawing/2014/main" id="{8060EF7E-AB76-4291-A12F-B3C2CE734658}"/>
              </a:ext>
            </a:extLst>
          </p:cNvPr>
          <p:cNvSpPr>
            <a:spLocks noGrp="1"/>
          </p:cNvSpPr>
          <p:nvPr>
            <p:ph type="sldNum" sz="quarter" idx="10"/>
          </p:nvPr>
        </p:nvSpPr>
        <p:spPr/>
        <p:txBody>
          <a:bodyPr/>
          <a:lstStyle/>
          <a:p>
            <a:fld id="{D07D4089-40B5-457D-927F-16367A53BB79}" type="slidenum">
              <a:rPr lang="en-US" smtClean="0"/>
              <a:pPr/>
              <a:t>26</a:t>
            </a:fld>
            <a:endParaRPr lang="en-US" dirty="0"/>
          </a:p>
        </p:txBody>
      </p:sp>
      <p:sp>
        <p:nvSpPr>
          <p:cNvPr id="4" name="Title 3">
            <a:extLst>
              <a:ext uri="{FF2B5EF4-FFF2-40B4-BE49-F238E27FC236}">
                <a16:creationId xmlns:a16="http://schemas.microsoft.com/office/drawing/2014/main" id="{0CFCCB1F-0C87-4C68-A988-98687F47350C}"/>
              </a:ext>
            </a:extLst>
          </p:cNvPr>
          <p:cNvSpPr>
            <a:spLocks noGrp="1"/>
          </p:cNvSpPr>
          <p:nvPr>
            <p:ph type="title"/>
          </p:nvPr>
        </p:nvSpPr>
        <p:spPr/>
        <p:txBody>
          <a:bodyPr/>
          <a:lstStyle/>
          <a:p>
            <a:r>
              <a:rPr lang="en-US" dirty="0"/>
              <a:t>Employment Activities unrelated to the MISCC</a:t>
            </a:r>
          </a:p>
        </p:txBody>
      </p:sp>
    </p:spTree>
    <p:extLst>
      <p:ext uri="{BB962C8B-B14F-4D97-AF65-F5344CB8AC3E}">
        <p14:creationId xmlns:p14="http://schemas.microsoft.com/office/powerpoint/2010/main" val="1191676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1D111E-2C79-4FFD-9550-575039078C1D}"/>
              </a:ext>
            </a:extLst>
          </p:cNvPr>
          <p:cNvSpPr>
            <a:spLocks noGrp="1"/>
          </p:cNvSpPr>
          <p:nvPr>
            <p:ph idx="1"/>
          </p:nvPr>
        </p:nvSpPr>
        <p:spPr/>
        <p:txBody>
          <a:bodyPr>
            <a:normAutofit fontScale="77500" lnSpcReduction="20000"/>
          </a:bodyPr>
          <a:lstStyle/>
          <a:p>
            <a:pPr lvl="0"/>
            <a:r>
              <a:rPr lang="en-US" dirty="0"/>
              <a:t>Encourage commitment to employment and collaboration among state agencies</a:t>
            </a:r>
          </a:p>
          <a:p>
            <a:pPr lvl="0"/>
            <a:r>
              <a:rPr lang="en-US" dirty="0"/>
              <a:t>Educate and encourage providers to increase competitive employment outcomes for people with disabilities </a:t>
            </a:r>
          </a:p>
          <a:p>
            <a:pPr lvl="0"/>
            <a:r>
              <a:rPr lang="en-US" dirty="0"/>
              <a:t>Work with employers to increase hiring levels</a:t>
            </a:r>
          </a:p>
          <a:p>
            <a:pPr lvl="0"/>
            <a:r>
              <a:rPr lang="en-US" dirty="0"/>
              <a:t>Implement a process to move from sheltered/segregated to competitive/integrated employment </a:t>
            </a:r>
          </a:p>
          <a:p>
            <a:pPr lvl="0"/>
            <a:r>
              <a:rPr lang="en-US" dirty="0"/>
              <a:t>Encourage entrepreneurship</a:t>
            </a:r>
          </a:p>
          <a:p>
            <a:pPr lvl="0"/>
            <a:r>
              <a:rPr lang="en-US" dirty="0"/>
              <a:t>Increase access to work incentives planning, health care, &amp; asset accumulation tools and strategies</a:t>
            </a:r>
          </a:p>
          <a:p>
            <a:pPr lvl="0"/>
            <a:r>
              <a:rPr lang="en-US" dirty="0"/>
              <a:t>Work with schools to increase competitive employment outcomes for youth with disabilities</a:t>
            </a:r>
          </a:p>
        </p:txBody>
      </p:sp>
      <p:sp>
        <p:nvSpPr>
          <p:cNvPr id="3" name="Slide Number Placeholder 2">
            <a:extLst>
              <a:ext uri="{FF2B5EF4-FFF2-40B4-BE49-F238E27FC236}">
                <a16:creationId xmlns:a16="http://schemas.microsoft.com/office/drawing/2014/main" id="{9D37CE13-8772-49BF-91B0-ED48EE4A77FE}"/>
              </a:ext>
            </a:extLst>
          </p:cNvPr>
          <p:cNvSpPr>
            <a:spLocks noGrp="1"/>
          </p:cNvSpPr>
          <p:nvPr>
            <p:ph type="sldNum" sz="quarter" idx="10"/>
          </p:nvPr>
        </p:nvSpPr>
        <p:spPr/>
        <p:txBody>
          <a:bodyPr/>
          <a:lstStyle/>
          <a:p>
            <a:fld id="{D07D4089-40B5-457D-927F-16367A53BB79}" type="slidenum">
              <a:rPr lang="en-US" smtClean="0"/>
              <a:pPr/>
              <a:t>27</a:t>
            </a:fld>
            <a:endParaRPr lang="en-US" dirty="0"/>
          </a:p>
        </p:txBody>
      </p:sp>
      <p:sp>
        <p:nvSpPr>
          <p:cNvPr id="4" name="Title 3">
            <a:extLst>
              <a:ext uri="{FF2B5EF4-FFF2-40B4-BE49-F238E27FC236}">
                <a16:creationId xmlns:a16="http://schemas.microsoft.com/office/drawing/2014/main" id="{4505E9F6-9618-4B0B-A6F5-EA1EC5FAFAEB}"/>
              </a:ext>
            </a:extLst>
          </p:cNvPr>
          <p:cNvSpPr>
            <a:spLocks noGrp="1"/>
          </p:cNvSpPr>
          <p:nvPr>
            <p:ph type="title"/>
          </p:nvPr>
        </p:nvSpPr>
        <p:spPr/>
        <p:txBody>
          <a:bodyPr/>
          <a:lstStyle/>
          <a:p>
            <a:r>
              <a:rPr lang="en-US" dirty="0"/>
              <a:t>New York Makes Work Pay   2009-2011 </a:t>
            </a:r>
          </a:p>
        </p:txBody>
      </p:sp>
    </p:spTree>
    <p:extLst>
      <p:ext uri="{BB962C8B-B14F-4D97-AF65-F5344CB8AC3E}">
        <p14:creationId xmlns:p14="http://schemas.microsoft.com/office/powerpoint/2010/main" val="3214429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8A1A49-269E-47BE-B508-7DC66B1D403A}"/>
              </a:ext>
            </a:extLst>
          </p:cNvPr>
          <p:cNvSpPr>
            <a:spLocks noGrp="1"/>
          </p:cNvSpPr>
          <p:nvPr>
            <p:ph idx="1"/>
          </p:nvPr>
        </p:nvSpPr>
        <p:spPr/>
        <p:txBody>
          <a:bodyPr>
            <a:normAutofit/>
          </a:bodyPr>
          <a:lstStyle/>
          <a:p>
            <a:pPr lvl="0"/>
            <a:r>
              <a:rPr lang="en-US" sz="3000" dirty="0">
                <a:solidFill>
                  <a:prstClr val="black"/>
                </a:solidFill>
              </a:rPr>
              <a:t>Formed Olmstead cabinet that released an Olmstead Implementation Plan 2012 </a:t>
            </a:r>
          </a:p>
          <a:p>
            <a:pPr lvl="0"/>
            <a:r>
              <a:rPr lang="en-US" sz="3000" dirty="0">
                <a:solidFill>
                  <a:prstClr val="black"/>
                </a:solidFill>
              </a:rPr>
              <a:t>Adult Home settlement in 2013</a:t>
            </a:r>
          </a:p>
          <a:p>
            <a:pPr lvl="0"/>
            <a:r>
              <a:rPr lang="en-US" sz="3000" dirty="0">
                <a:solidFill>
                  <a:prstClr val="black"/>
                </a:solidFill>
              </a:rPr>
              <a:t>Created the Justice Center for the Protection of People with Special Needs in 2013 from 1977 Commission on Quality of Care and Advocacy and other agency personnel</a:t>
            </a:r>
          </a:p>
          <a:p>
            <a:pPr lvl="0"/>
            <a:r>
              <a:rPr lang="en-US" sz="3000" dirty="0">
                <a:solidFill>
                  <a:prstClr val="black"/>
                </a:solidFill>
              </a:rPr>
              <a:t>Employment First Executive Order 2014</a:t>
            </a:r>
          </a:p>
          <a:p>
            <a:r>
              <a:rPr lang="en-US" sz="2800" dirty="0">
                <a:solidFill>
                  <a:prstClr val="black"/>
                </a:solidFill>
              </a:rPr>
              <a:t>Chief Disability Officer to be appointed in 2020</a:t>
            </a:r>
          </a:p>
          <a:p>
            <a:pPr lvl="0"/>
            <a:endParaRPr lang="en-US" sz="3000" dirty="0">
              <a:solidFill>
                <a:prstClr val="black"/>
              </a:solidFill>
            </a:endParaRPr>
          </a:p>
          <a:p>
            <a:endParaRPr lang="en-US" dirty="0"/>
          </a:p>
        </p:txBody>
      </p:sp>
      <p:sp>
        <p:nvSpPr>
          <p:cNvPr id="3" name="Slide Number Placeholder 2">
            <a:extLst>
              <a:ext uri="{FF2B5EF4-FFF2-40B4-BE49-F238E27FC236}">
                <a16:creationId xmlns:a16="http://schemas.microsoft.com/office/drawing/2014/main" id="{B1F5F659-C709-432D-9992-7D7F45135941}"/>
              </a:ext>
            </a:extLst>
          </p:cNvPr>
          <p:cNvSpPr>
            <a:spLocks noGrp="1"/>
          </p:cNvSpPr>
          <p:nvPr>
            <p:ph type="sldNum" sz="quarter" idx="10"/>
          </p:nvPr>
        </p:nvSpPr>
        <p:spPr/>
        <p:txBody>
          <a:bodyPr/>
          <a:lstStyle/>
          <a:p>
            <a:fld id="{D07D4089-40B5-457D-927F-16367A53BB79}" type="slidenum">
              <a:rPr lang="en-US" smtClean="0"/>
              <a:pPr/>
              <a:t>28</a:t>
            </a:fld>
            <a:endParaRPr lang="en-US" dirty="0"/>
          </a:p>
        </p:txBody>
      </p:sp>
      <p:sp>
        <p:nvSpPr>
          <p:cNvPr id="4" name="Title 3">
            <a:extLst>
              <a:ext uri="{FF2B5EF4-FFF2-40B4-BE49-F238E27FC236}">
                <a16:creationId xmlns:a16="http://schemas.microsoft.com/office/drawing/2014/main" id="{6A8BDD6E-967F-4750-AFD2-9A82976F62A4}"/>
              </a:ext>
            </a:extLst>
          </p:cNvPr>
          <p:cNvSpPr>
            <a:spLocks noGrp="1"/>
          </p:cNvSpPr>
          <p:nvPr>
            <p:ph type="title"/>
          </p:nvPr>
        </p:nvSpPr>
        <p:spPr/>
        <p:txBody>
          <a:bodyPr/>
          <a:lstStyle/>
          <a:p>
            <a:r>
              <a:rPr lang="en-US" dirty="0"/>
              <a:t>Cuomo Administration   2011-</a:t>
            </a:r>
          </a:p>
        </p:txBody>
      </p:sp>
    </p:spTree>
    <p:extLst>
      <p:ext uri="{BB962C8B-B14F-4D97-AF65-F5344CB8AC3E}">
        <p14:creationId xmlns:p14="http://schemas.microsoft.com/office/powerpoint/2010/main" val="3606755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A40D7A-5ACB-4AA3-95B7-92C21DCA6683}"/>
              </a:ext>
            </a:extLst>
          </p:cNvPr>
          <p:cNvSpPr>
            <a:spLocks noGrp="1"/>
          </p:cNvSpPr>
          <p:nvPr>
            <p:ph idx="1"/>
          </p:nvPr>
        </p:nvSpPr>
        <p:spPr/>
        <p:txBody>
          <a:bodyPr>
            <a:normAutofit fontScale="85000" lnSpcReduction="20000"/>
          </a:bodyPr>
          <a:lstStyle/>
          <a:p>
            <a:pPr lvl="0"/>
            <a:r>
              <a:rPr lang="en-US" dirty="0"/>
              <a:t>Provide access to housing</a:t>
            </a:r>
          </a:p>
          <a:p>
            <a:pPr lvl="0"/>
            <a:r>
              <a:rPr lang="en-US" dirty="0"/>
              <a:t>Provide employment services to afford opportunities for work that is not degrading</a:t>
            </a:r>
          </a:p>
          <a:p>
            <a:pPr lvl="0"/>
            <a:r>
              <a:rPr lang="en-US" dirty="0"/>
              <a:t>Provide access to transportation services that are not dependent on Medicaid</a:t>
            </a:r>
          </a:p>
          <a:p>
            <a:pPr lvl="0"/>
            <a:r>
              <a:rPr lang="en-US" dirty="0"/>
              <a:t>Coordinate children’s services so as to provide for a smooth transition from childhood into adulthood</a:t>
            </a:r>
          </a:p>
          <a:p>
            <a:pPr lvl="0"/>
            <a:r>
              <a:rPr lang="en-US" dirty="0"/>
              <a:t>Work with aging services to avoid needless nursing home placements </a:t>
            </a:r>
          </a:p>
          <a:p>
            <a:pPr lvl="0"/>
            <a:r>
              <a:rPr lang="en-US" dirty="0"/>
              <a:t>Work with the criminal justice system to promote diversion and appropriate treatment for those who end up in that system</a:t>
            </a:r>
          </a:p>
        </p:txBody>
      </p:sp>
      <p:sp>
        <p:nvSpPr>
          <p:cNvPr id="3" name="Slide Number Placeholder 2">
            <a:extLst>
              <a:ext uri="{FF2B5EF4-FFF2-40B4-BE49-F238E27FC236}">
                <a16:creationId xmlns:a16="http://schemas.microsoft.com/office/drawing/2014/main" id="{40993D40-7DF8-422A-A0C5-BB1AD5660E33}"/>
              </a:ext>
            </a:extLst>
          </p:cNvPr>
          <p:cNvSpPr>
            <a:spLocks noGrp="1"/>
          </p:cNvSpPr>
          <p:nvPr>
            <p:ph type="sldNum" sz="quarter" idx="10"/>
          </p:nvPr>
        </p:nvSpPr>
        <p:spPr/>
        <p:txBody>
          <a:bodyPr/>
          <a:lstStyle/>
          <a:p>
            <a:fld id="{D07D4089-40B5-457D-927F-16367A53BB79}" type="slidenum">
              <a:rPr lang="en-US" smtClean="0"/>
              <a:pPr/>
              <a:t>29</a:t>
            </a:fld>
            <a:endParaRPr lang="en-US" dirty="0"/>
          </a:p>
        </p:txBody>
      </p:sp>
      <p:sp>
        <p:nvSpPr>
          <p:cNvPr id="4" name="Title 3">
            <a:extLst>
              <a:ext uri="{FF2B5EF4-FFF2-40B4-BE49-F238E27FC236}">
                <a16:creationId xmlns:a16="http://schemas.microsoft.com/office/drawing/2014/main" id="{DB52F8A6-9C4E-44DB-AEE4-41109CD5AAC0}"/>
              </a:ext>
            </a:extLst>
          </p:cNvPr>
          <p:cNvSpPr>
            <a:spLocks noGrp="1"/>
          </p:cNvSpPr>
          <p:nvPr>
            <p:ph type="title"/>
          </p:nvPr>
        </p:nvSpPr>
        <p:spPr/>
        <p:txBody>
          <a:bodyPr>
            <a:normAutofit fontScale="90000"/>
          </a:bodyPr>
          <a:lstStyle/>
          <a:p>
            <a:r>
              <a:rPr lang="en-US" dirty="0"/>
              <a:t>2013 Recommendations of the Olmstead Cabinet </a:t>
            </a:r>
          </a:p>
        </p:txBody>
      </p:sp>
    </p:spTree>
    <p:extLst>
      <p:ext uri="{BB962C8B-B14F-4D97-AF65-F5344CB8AC3E}">
        <p14:creationId xmlns:p14="http://schemas.microsoft.com/office/powerpoint/2010/main" val="237816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Kevin Martone, Executive Director</a:t>
            </a:r>
          </a:p>
          <a:p>
            <a:r>
              <a:rPr lang="en-US" dirty="0"/>
              <a:t>The Technical Assistance Collaborative (TAC)</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3</a:t>
            </a:fld>
            <a:endParaRPr lang="en-US" dirty="0"/>
          </a:p>
        </p:txBody>
      </p:sp>
      <p:sp>
        <p:nvSpPr>
          <p:cNvPr id="4" name="Title 3"/>
          <p:cNvSpPr>
            <a:spLocks noGrp="1"/>
          </p:cNvSpPr>
          <p:nvPr>
            <p:ph type="title"/>
          </p:nvPr>
        </p:nvSpPr>
        <p:spPr/>
        <p:txBody>
          <a:bodyPr>
            <a:normAutofit/>
          </a:bodyPr>
          <a:lstStyle/>
          <a:p>
            <a:r>
              <a:rPr lang="en-US" dirty="0"/>
              <a:t>Olmstead Planning and Implementation </a:t>
            </a:r>
          </a:p>
        </p:txBody>
      </p:sp>
    </p:spTree>
    <p:extLst>
      <p:ext uri="{BB962C8B-B14F-4D97-AF65-F5344CB8AC3E}">
        <p14:creationId xmlns:p14="http://schemas.microsoft.com/office/powerpoint/2010/main" val="2497685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94EC4-C51A-4AC9-8F47-6E5DC97C1109}"/>
              </a:ext>
            </a:extLst>
          </p:cNvPr>
          <p:cNvSpPr>
            <a:spLocks noGrp="1"/>
          </p:cNvSpPr>
          <p:nvPr>
            <p:ph idx="1"/>
          </p:nvPr>
        </p:nvSpPr>
        <p:spPr/>
        <p:txBody>
          <a:bodyPr/>
          <a:lstStyle/>
          <a:p>
            <a:r>
              <a:rPr lang="en-US" dirty="0"/>
              <a:t>Increase the employment rate of individuals with disabilities by 5%.</a:t>
            </a:r>
          </a:p>
          <a:p>
            <a:r>
              <a:rPr lang="en-US" dirty="0"/>
              <a:t>Decrease the poverty rate of individuals with disabilities by 5%.</a:t>
            </a:r>
          </a:p>
          <a:p>
            <a:r>
              <a:rPr lang="en-US" dirty="0"/>
              <a:t>Register 100 businesses as having formal policies to hire people with disabilities as part of their workforce strategy.</a:t>
            </a:r>
          </a:p>
          <a:p>
            <a:endParaRPr lang="en-US" dirty="0"/>
          </a:p>
        </p:txBody>
      </p:sp>
      <p:sp>
        <p:nvSpPr>
          <p:cNvPr id="3" name="Slide Number Placeholder 2">
            <a:extLst>
              <a:ext uri="{FF2B5EF4-FFF2-40B4-BE49-F238E27FC236}">
                <a16:creationId xmlns:a16="http://schemas.microsoft.com/office/drawing/2014/main" id="{9BB7FA86-5CC4-4F20-A1CD-438A293B447C}"/>
              </a:ext>
            </a:extLst>
          </p:cNvPr>
          <p:cNvSpPr>
            <a:spLocks noGrp="1"/>
          </p:cNvSpPr>
          <p:nvPr>
            <p:ph type="sldNum" sz="quarter" idx="10"/>
          </p:nvPr>
        </p:nvSpPr>
        <p:spPr/>
        <p:txBody>
          <a:bodyPr/>
          <a:lstStyle/>
          <a:p>
            <a:fld id="{D07D4089-40B5-457D-927F-16367A53BB79}" type="slidenum">
              <a:rPr lang="en-US" smtClean="0"/>
              <a:pPr/>
              <a:t>30</a:t>
            </a:fld>
            <a:endParaRPr lang="en-US" dirty="0"/>
          </a:p>
        </p:txBody>
      </p:sp>
      <p:sp>
        <p:nvSpPr>
          <p:cNvPr id="4" name="Title 3">
            <a:extLst>
              <a:ext uri="{FF2B5EF4-FFF2-40B4-BE49-F238E27FC236}">
                <a16:creationId xmlns:a16="http://schemas.microsoft.com/office/drawing/2014/main" id="{CBB2B7C8-00A1-4F11-9924-C279E0B25623}"/>
              </a:ext>
            </a:extLst>
          </p:cNvPr>
          <p:cNvSpPr>
            <a:spLocks noGrp="1"/>
          </p:cNvSpPr>
          <p:nvPr>
            <p:ph type="title"/>
          </p:nvPr>
        </p:nvSpPr>
        <p:spPr/>
        <p:txBody>
          <a:bodyPr/>
          <a:lstStyle/>
          <a:p>
            <a:r>
              <a:rPr lang="en-US" dirty="0"/>
              <a:t>2014 Employment First  Executive Order: Goals</a:t>
            </a:r>
          </a:p>
        </p:txBody>
      </p:sp>
    </p:spTree>
    <p:extLst>
      <p:ext uri="{BB962C8B-B14F-4D97-AF65-F5344CB8AC3E}">
        <p14:creationId xmlns:p14="http://schemas.microsoft.com/office/powerpoint/2010/main" val="4019899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79CD65-741F-4C10-9986-6605C229B59B}"/>
              </a:ext>
            </a:extLst>
          </p:cNvPr>
          <p:cNvSpPr>
            <a:spLocks noGrp="1"/>
          </p:cNvSpPr>
          <p:nvPr>
            <p:ph idx="1"/>
          </p:nvPr>
        </p:nvSpPr>
        <p:spPr/>
        <p:txBody>
          <a:bodyPr>
            <a:normAutofit/>
          </a:bodyPr>
          <a:lstStyle/>
          <a:p>
            <a:r>
              <a:rPr lang="en-US" dirty="0"/>
              <a:t>Create an Employment First Service Culture</a:t>
            </a:r>
          </a:p>
          <a:p>
            <a:r>
              <a:rPr lang="en-US" dirty="0"/>
              <a:t>Maximize federal funding through Ticket to Work program</a:t>
            </a:r>
          </a:p>
          <a:p>
            <a:r>
              <a:rPr lang="en-US" dirty="0"/>
              <a:t>Medicaid Buy-In Enrollment</a:t>
            </a:r>
          </a:p>
          <a:p>
            <a:pPr lvl="1"/>
            <a:r>
              <a:rPr lang="en-US" dirty="0"/>
              <a:t>Streamline and standardize enrollment process </a:t>
            </a:r>
          </a:p>
          <a:p>
            <a:pPr lvl="1"/>
            <a:r>
              <a:rPr lang="en-US" dirty="0"/>
              <a:t>Promote state takeover of Medicaid administration from local districts to centralize and create consistency in determinations</a:t>
            </a:r>
          </a:p>
          <a:p>
            <a:r>
              <a:rPr lang="en-US" dirty="0"/>
              <a:t>Expand ACCES-VR self-employment initiatives</a:t>
            </a:r>
          </a:p>
          <a:p>
            <a:pPr marL="0" indent="0">
              <a:buNone/>
            </a:pPr>
            <a:endParaRPr lang="en-US" dirty="0"/>
          </a:p>
        </p:txBody>
      </p:sp>
      <p:sp>
        <p:nvSpPr>
          <p:cNvPr id="3" name="Slide Number Placeholder 2">
            <a:extLst>
              <a:ext uri="{FF2B5EF4-FFF2-40B4-BE49-F238E27FC236}">
                <a16:creationId xmlns:a16="http://schemas.microsoft.com/office/drawing/2014/main" id="{47D5F494-5C8D-408B-8F0C-4E30BC13E093}"/>
              </a:ext>
            </a:extLst>
          </p:cNvPr>
          <p:cNvSpPr>
            <a:spLocks noGrp="1"/>
          </p:cNvSpPr>
          <p:nvPr>
            <p:ph type="sldNum" sz="quarter" idx="10"/>
          </p:nvPr>
        </p:nvSpPr>
        <p:spPr/>
        <p:txBody>
          <a:bodyPr/>
          <a:lstStyle/>
          <a:p>
            <a:fld id="{D07D4089-40B5-457D-927F-16367A53BB79}" type="slidenum">
              <a:rPr lang="en-US" smtClean="0"/>
              <a:pPr/>
              <a:t>31</a:t>
            </a:fld>
            <a:endParaRPr lang="en-US" dirty="0"/>
          </a:p>
        </p:txBody>
      </p:sp>
      <p:sp>
        <p:nvSpPr>
          <p:cNvPr id="4" name="Title 3">
            <a:extLst>
              <a:ext uri="{FF2B5EF4-FFF2-40B4-BE49-F238E27FC236}">
                <a16:creationId xmlns:a16="http://schemas.microsoft.com/office/drawing/2014/main" id="{2216AB81-30A2-48C5-853E-0641A7652756}"/>
              </a:ext>
            </a:extLst>
          </p:cNvPr>
          <p:cNvSpPr>
            <a:spLocks noGrp="1"/>
          </p:cNvSpPr>
          <p:nvPr>
            <p:ph type="title"/>
          </p:nvPr>
        </p:nvSpPr>
        <p:spPr/>
        <p:txBody>
          <a:bodyPr/>
          <a:lstStyle/>
          <a:p>
            <a:r>
              <a:rPr lang="en-US" dirty="0"/>
              <a:t>Some Employment First  Strategies</a:t>
            </a:r>
          </a:p>
        </p:txBody>
      </p:sp>
    </p:spTree>
    <p:extLst>
      <p:ext uri="{BB962C8B-B14F-4D97-AF65-F5344CB8AC3E}">
        <p14:creationId xmlns:p14="http://schemas.microsoft.com/office/powerpoint/2010/main" val="3774225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D50157-7D7A-4D72-87DA-219E777E6267}"/>
              </a:ext>
            </a:extLst>
          </p:cNvPr>
          <p:cNvSpPr>
            <a:spLocks noGrp="1"/>
          </p:cNvSpPr>
          <p:nvPr>
            <p:ph idx="1"/>
          </p:nvPr>
        </p:nvSpPr>
        <p:spPr/>
        <p:txBody>
          <a:bodyPr/>
          <a:lstStyle/>
          <a:p>
            <a:r>
              <a:rPr lang="en-US" dirty="0">
                <a:solidFill>
                  <a:prstClr val="black"/>
                </a:solidFill>
              </a:rPr>
              <a:t>Adult Home settlement in 2013</a:t>
            </a:r>
          </a:p>
          <a:p>
            <a:r>
              <a:rPr lang="en-US" dirty="0"/>
              <a:t>Very slow movement of residents into the community due to operator resistance and flawed implementation and complex health home processes</a:t>
            </a:r>
          </a:p>
          <a:p>
            <a:r>
              <a:rPr lang="en-US" dirty="0"/>
              <a:t>Adult Home Plus Program  1:12 ratio</a:t>
            </a:r>
          </a:p>
          <a:p>
            <a:r>
              <a:rPr lang="en-US" dirty="0"/>
              <a:t>$5 million to create 2 Adult Home Peer Bridger initiatives</a:t>
            </a:r>
          </a:p>
          <a:p>
            <a:endParaRPr lang="en-US" dirty="0"/>
          </a:p>
        </p:txBody>
      </p:sp>
      <p:sp>
        <p:nvSpPr>
          <p:cNvPr id="3" name="Slide Number Placeholder 2">
            <a:extLst>
              <a:ext uri="{FF2B5EF4-FFF2-40B4-BE49-F238E27FC236}">
                <a16:creationId xmlns:a16="http://schemas.microsoft.com/office/drawing/2014/main" id="{70D56B71-55A8-4774-A235-8DE86DDDA6E5}"/>
              </a:ext>
            </a:extLst>
          </p:cNvPr>
          <p:cNvSpPr>
            <a:spLocks noGrp="1"/>
          </p:cNvSpPr>
          <p:nvPr>
            <p:ph type="sldNum" sz="quarter" idx="10"/>
          </p:nvPr>
        </p:nvSpPr>
        <p:spPr/>
        <p:txBody>
          <a:bodyPr/>
          <a:lstStyle/>
          <a:p>
            <a:fld id="{D07D4089-40B5-457D-927F-16367A53BB79}" type="slidenum">
              <a:rPr lang="en-US" smtClean="0"/>
              <a:pPr/>
              <a:t>32</a:t>
            </a:fld>
            <a:endParaRPr lang="en-US" dirty="0"/>
          </a:p>
        </p:txBody>
      </p:sp>
      <p:sp>
        <p:nvSpPr>
          <p:cNvPr id="4" name="Title 3">
            <a:extLst>
              <a:ext uri="{FF2B5EF4-FFF2-40B4-BE49-F238E27FC236}">
                <a16:creationId xmlns:a16="http://schemas.microsoft.com/office/drawing/2014/main" id="{64CA2E96-A8D3-4E3A-BA17-607FDC67148C}"/>
              </a:ext>
            </a:extLst>
          </p:cNvPr>
          <p:cNvSpPr>
            <a:spLocks noGrp="1"/>
          </p:cNvSpPr>
          <p:nvPr>
            <p:ph type="title"/>
          </p:nvPr>
        </p:nvSpPr>
        <p:spPr/>
        <p:txBody>
          <a:bodyPr/>
          <a:lstStyle/>
          <a:p>
            <a:r>
              <a:rPr lang="en-US" dirty="0"/>
              <a:t>Adult Home Settlement Implementation</a:t>
            </a:r>
          </a:p>
        </p:txBody>
      </p:sp>
    </p:spTree>
    <p:extLst>
      <p:ext uri="{BB962C8B-B14F-4D97-AF65-F5344CB8AC3E}">
        <p14:creationId xmlns:p14="http://schemas.microsoft.com/office/powerpoint/2010/main" val="2930412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01DD61-96D9-4156-BBA2-2D678450A10B}"/>
              </a:ext>
            </a:extLst>
          </p:cNvPr>
          <p:cNvSpPr>
            <a:spLocks noGrp="1"/>
          </p:cNvSpPr>
          <p:nvPr>
            <p:ph idx="1"/>
          </p:nvPr>
        </p:nvSpPr>
        <p:spPr/>
        <p:txBody>
          <a:bodyPr>
            <a:normAutofit lnSpcReduction="10000"/>
          </a:bodyPr>
          <a:lstStyle/>
          <a:p>
            <a:r>
              <a:rPr lang="en-US" dirty="0"/>
              <a:t>Care Management for All </a:t>
            </a:r>
          </a:p>
          <a:p>
            <a:r>
              <a:rPr lang="en-US" dirty="0"/>
              <a:t>Behavioral Health:</a:t>
            </a:r>
          </a:p>
          <a:p>
            <a:pPr lvl="1"/>
            <a:r>
              <a:rPr lang="en-US" sz="3200" dirty="0"/>
              <a:t>Integration of BH, Medical and Pharmacy benefits into ‘Health and Recovery Plans’</a:t>
            </a:r>
          </a:p>
          <a:p>
            <a:pPr lvl="1"/>
            <a:r>
              <a:rPr lang="en-US" sz="3200" dirty="0"/>
              <a:t>Health Home Coordination </a:t>
            </a:r>
          </a:p>
          <a:p>
            <a:pPr lvl="1"/>
            <a:r>
              <a:rPr lang="en-US" sz="3200" dirty="0"/>
              <a:t>Access to Home and Community Based Services</a:t>
            </a:r>
          </a:p>
          <a:p>
            <a:r>
              <a:rPr lang="en-US" dirty="0"/>
              <a:t>MRT Affordable and Supportive Housing</a:t>
            </a:r>
          </a:p>
          <a:p>
            <a:r>
              <a:rPr lang="en-US" dirty="0"/>
              <a:t>$2.2 billion in Medicaid reduction</a:t>
            </a:r>
          </a:p>
        </p:txBody>
      </p:sp>
      <p:sp>
        <p:nvSpPr>
          <p:cNvPr id="3" name="Slide Number Placeholder 2">
            <a:extLst>
              <a:ext uri="{FF2B5EF4-FFF2-40B4-BE49-F238E27FC236}">
                <a16:creationId xmlns:a16="http://schemas.microsoft.com/office/drawing/2014/main" id="{216FB79B-B73D-40CF-817F-C8B6C356E14F}"/>
              </a:ext>
            </a:extLst>
          </p:cNvPr>
          <p:cNvSpPr>
            <a:spLocks noGrp="1"/>
          </p:cNvSpPr>
          <p:nvPr>
            <p:ph type="sldNum" sz="quarter" idx="10"/>
          </p:nvPr>
        </p:nvSpPr>
        <p:spPr/>
        <p:txBody>
          <a:bodyPr/>
          <a:lstStyle/>
          <a:p>
            <a:fld id="{D07D4089-40B5-457D-927F-16367A53BB79}" type="slidenum">
              <a:rPr lang="en-US" smtClean="0"/>
              <a:pPr/>
              <a:t>33</a:t>
            </a:fld>
            <a:endParaRPr lang="en-US" dirty="0"/>
          </a:p>
        </p:txBody>
      </p:sp>
      <p:sp>
        <p:nvSpPr>
          <p:cNvPr id="4" name="Title 3">
            <a:extLst>
              <a:ext uri="{FF2B5EF4-FFF2-40B4-BE49-F238E27FC236}">
                <a16:creationId xmlns:a16="http://schemas.microsoft.com/office/drawing/2014/main" id="{30B8E148-2275-410C-9399-132DDCF687EA}"/>
              </a:ext>
            </a:extLst>
          </p:cNvPr>
          <p:cNvSpPr>
            <a:spLocks noGrp="1"/>
          </p:cNvSpPr>
          <p:nvPr>
            <p:ph type="title"/>
          </p:nvPr>
        </p:nvSpPr>
        <p:spPr/>
        <p:txBody>
          <a:bodyPr/>
          <a:lstStyle/>
          <a:p>
            <a:r>
              <a:rPr lang="en-US" dirty="0"/>
              <a:t>Medicaid Redesign Team 1   2012-13</a:t>
            </a:r>
          </a:p>
        </p:txBody>
      </p:sp>
    </p:spTree>
    <p:extLst>
      <p:ext uri="{BB962C8B-B14F-4D97-AF65-F5344CB8AC3E}">
        <p14:creationId xmlns:p14="http://schemas.microsoft.com/office/powerpoint/2010/main" val="2128645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26EDB2-69EA-4DAA-A592-48785FDC53DD}"/>
              </a:ext>
            </a:extLst>
          </p:cNvPr>
          <p:cNvSpPr>
            <a:spLocks noGrp="1"/>
          </p:cNvSpPr>
          <p:nvPr>
            <p:ph idx="1"/>
          </p:nvPr>
        </p:nvSpPr>
        <p:spPr/>
        <p:txBody>
          <a:bodyPr>
            <a:normAutofit fontScale="92500"/>
          </a:bodyPr>
          <a:lstStyle/>
          <a:p>
            <a:r>
              <a:rPr lang="en-US" dirty="0"/>
              <a:t>Cut Medicaid spending by $2.5 billion</a:t>
            </a:r>
          </a:p>
          <a:p>
            <a:pPr lvl="1"/>
            <a:r>
              <a:rPr lang="en-US" dirty="0"/>
              <a:t>Restricting access to Consumer Directed Personal Assistance Program</a:t>
            </a:r>
          </a:p>
          <a:p>
            <a:pPr lvl="1"/>
            <a:r>
              <a:rPr lang="en-US" dirty="0"/>
              <a:t>Reduce Medicaid transportation spending: transition to a Medicaid Transportation Broker program</a:t>
            </a:r>
          </a:p>
          <a:p>
            <a:pPr lvl="1"/>
            <a:r>
              <a:rPr lang="en-US" dirty="0"/>
              <a:t>Discontinue Future Social Determinants of Health Investments</a:t>
            </a:r>
          </a:p>
          <a:p>
            <a:pPr lvl="1"/>
            <a:r>
              <a:rPr lang="en-US" dirty="0"/>
              <a:t>Eliminate Health Home Outreach funding</a:t>
            </a:r>
          </a:p>
          <a:p>
            <a:pPr lvl="1"/>
            <a:r>
              <a:rPr lang="en-US" dirty="0"/>
              <a:t>Lower Health Home caseload size</a:t>
            </a:r>
          </a:p>
          <a:p>
            <a:pPr lvl="1"/>
            <a:r>
              <a:rPr lang="en-US" dirty="0"/>
              <a:t>Increase children’s behavioral health programming </a:t>
            </a:r>
          </a:p>
          <a:p>
            <a:pPr lvl="1"/>
            <a:endParaRPr lang="en-US" dirty="0"/>
          </a:p>
        </p:txBody>
      </p:sp>
      <p:sp>
        <p:nvSpPr>
          <p:cNvPr id="3" name="Slide Number Placeholder 2">
            <a:extLst>
              <a:ext uri="{FF2B5EF4-FFF2-40B4-BE49-F238E27FC236}">
                <a16:creationId xmlns:a16="http://schemas.microsoft.com/office/drawing/2014/main" id="{7C5179D6-1388-4442-9BF6-746AD6135A5F}"/>
              </a:ext>
            </a:extLst>
          </p:cNvPr>
          <p:cNvSpPr>
            <a:spLocks noGrp="1"/>
          </p:cNvSpPr>
          <p:nvPr>
            <p:ph type="sldNum" sz="quarter" idx="10"/>
          </p:nvPr>
        </p:nvSpPr>
        <p:spPr/>
        <p:txBody>
          <a:bodyPr/>
          <a:lstStyle/>
          <a:p>
            <a:fld id="{D07D4089-40B5-457D-927F-16367A53BB79}" type="slidenum">
              <a:rPr lang="en-US" smtClean="0"/>
              <a:pPr/>
              <a:t>34</a:t>
            </a:fld>
            <a:endParaRPr lang="en-US" dirty="0"/>
          </a:p>
        </p:txBody>
      </p:sp>
      <p:sp>
        <p:nvSpPr>
          <p:cNvPr id="4" name="Title 3">
            <a:extLst>
              <a:ext uri="{FF2B5EF4-FFF2-40B4-BE49-F238E27FC236}">
                <a16:creationId xmlns:a16="http://schemas.microsoft.com/office/drawing/2014/main" id="{D55ED80B-8AA1-4D94-A05A-DB994AF9E65A}"/>
              </a:ext>
            </a:extLst>
          </p:cNvPr>
          <p:cNvSpPr>
            <a:spLocks noGrp="1"/>
          </p:cNvSpPr>
          <p:nvPr>
            <p:ph type="title"/>
          </p:nvPr>
        </p:nvSpPr>
        <p:spPr/>
        <p:txBody>
          <a:bodyPr/>
          <a:lstStyle/>
          <a:p>
            <a:r>
              <a:rPr lang="en-US" dirty="0"/>
              <a:t>Medicaid Redesign Team 2</a:t>
            </a:r>
          </a:p>
        </p:txBody>
      </p:sp>
    </p:spTree>
    <p:extLst>
      <p:ext uri="{BB962C8B-B14F-4D97-AF65-F5344CB8AC3E}">
        <p14:creationId xmlns:p14="http://schemas.microsoft.com/office/powerpoint/2010/main" val="193718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884E45-47C7-4A95-8E5B-A972F778FEF9}"/>
              </a:ext>
            </a:extLst>
          </p:cNvPr>
          <p:cNvSpPr>
            <a:spLocks noGrp="1"/>
          </p:cNvSpPr>
          <p:nvPr>
            <p:ph idx="1"/>
          </p:nvPr>
        </p:nvSpPr>
        <p:spPr/>
        <p:txBody>
          <a:bodyPr>
            <a:normAutofit fontScale="92500" lnSpcReduction="10000"/>
          </a:bodyPr>
          <a:lstStyle/>
          <a:p>
            <a:r>
              <a:rPr lang="en-US" dirty="0"/>
              <a:t>Increased diversion and re-entry programs</a:t>
            </a:r>
          </a:p>
          <a:p>
            <a:r>
              <a:rPr lang="en-US" dirty="0"/>
              <a:t>Crisis Intervention Teams: $5 million from legislature over last 5 years</a:t>
            </a:r>
          </a:p>
          <a:p>
            <a:r>
              <a:rPr lang="en-US" dirty="0"/>
              <a:t>Some willingness in NYC to make EMTs and mental health counselors and peers to be first responders</a:t>
            </a:r>
          </a:p>
          <a:p>
            <a:r>
              <a:rPr lang="en-US" dirty="0"/>
              <a:t>Very limited reduction in use of solitary confinement; resistance to reducing its use and approving HALT reform legislation; enacting a very limited ban for people with disabilities</a:t>
            </a:r>
          </a:p>
          <a:p>
            <a:endParaRPr lang="en-US" dirty="0"/>
          </a:p>
        </p:txBody>
      </p:sp>
      <p:sp>
        <p:nvSpPr>
          <p:cNvPr id="3" name="Slide Number Placeholder 2">
            <a:extLst>
              <a:ext uri="{FF2B5EF4-FFF2-40B4-BE49-F238E27FC236}">
                <a16:creationId xmlns:a16="http://schemas.microsoft.com/office/drawing/2014/main" id="{1131FD84-FD48-48F1-A203-4D4E19E1620E}"/>
              </a:ext>
            </a:extLst>
          </p:cNvPr>
          <p:cNvSpPr>
            <a:spLocks noGrp="1"/>
          </p:cNvSpPr>
          <p:nvPr>
            <p:ph type="sldNum" sz="quarter" idx="10"/>
          </p:nvPr>
        </p:nvSpPr>
        <p:spPr/>
        <p:txBody>
          <a:bodyPr/>
          <a:lstStyle/>
          <a:p>
            <a:fld id="{D07D4089-40B5-457D-927F-16367A53BB79}" type="slidenum">
              <a:rPr lang="en-US" smtClean="0"/>
              <a:pPr/>
              <a:t>35</a:t>
            </a:fld>
            <a:endParaRPr lang="en-US" dirty="0"/>
          </a:p>
        </p:txBody>
      </p:sp>
      <p:sp>
        <p:nvSpPr>
          <p:cNvPr id="4" name="Title 3">
            <a:extLst>
              <a:ext uri="{FF2B5EF4-FFF2-40B4-BE49-F238E27FC236}">
                <a16:creationId xmlns:a16="http://schemas.microsoft.com/office/drawing/2014/main" id="{04522E5A-9D80-4EA3-AFA0-ACDA20088913}"/>
              </a:ext>
            </a:extLst>
          </p:cNvPr>
          <p:cNvSpPr>
            <a:spLocks noGrp="1"/>
          </p:cNvSpPr>
          <p:nvPr>
            <p:ph type="title"/>
          </p:nvPr>
        </p:nvSpPr>
        <p:spPr/>
        <p:txBody>
          <a:bodyPr/>
          <a:lstStyle/>
          <a:p>
            <a:r>
              <a:rPr lang="en-US" dirty="0"/>
              <a:t>Criminal Justice  2019</a:t>
            </a:r>
          </a:p>
        </p:txBody>
      </p:sp>
    </p:spTree>
    <p:extLst>
      <p:ext uri="{BB962C8B-B14F-4D97-AF65-F5344CB8AC3E}">
        <p14:creationId xmlns:p14="http://schemas.microsoft.com/office/powerpoint/2010/main" val="27654616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362BAD-531E-44EF-8D65-9C81C8F4C29C}"/>
              </a:ext>
            </a:extLst>
          </p:cNvPr>
          <p:cNvSpPr>
            <a:spLocks noGrp="1"/>
          </p:cNvSpPr>
          <p:nvPr>
            <p:ph idx="1"/>
          </p:nvPr>
        </p:nvSpPr>
        <p:spPr/>
        <p:txBody>
          <a:bodyPr>
            <a:normAutofit fontScale="85000" lnSpcReduction="20000"/>
          </a:bodyPr>
          <a:lstStyle/>
          <a:p>
            <a:r>
              <a:rPr lang="en-US" dirty="0"/>
              <a:t>Relentless advocacy required to press for meaningful implementation across successive Administrations</a:t>
            </a:r>
          </a:p>
          <a:p>
            <a:r>
              <a:rPr lang="en-US" dirty="0"/>
              <a:t>Many advances are not connected with and happened outside of the Olmstead body and planning process.</a:t>
            </a:r>
          </a:p>
          <a:p>
            <a:r>
              <a:rPr lang="en-US" dirty="0"/>
              <a:t>Measurable outcomes a must, both re MISCC and Medicaid Value Based Payment policies</a:t>
            </a:r>
          </a:p>
          <a:p>
            <a:r>
              <a:rPr lang="en-US" dirty="0"/>
              <a:t>Unique focus on employment</a:t>
            </a:r>
          </a:p>
          <a:p>
            <a:r>
              <a:rPr lang="en-US" dirty="0"/>
              <a:t>Even legal actions produce limited results</a:t>
            </a:r>
          </a:p>
          <a:p>
            <a:r>
              <a:rPr lang="en-US" dirty="0"/>
              <a:t>Criminal justice reforms are essential</a:t>
            </a:r>
          </a:p>
          <a:p>
            <a:r>
              <a:rPr lang="en-US" dirty="0"/>
              <a:t>Promising focus on social determinants of health</a:t>
            </a:r>
          </a:p>
          <a:p>
            <a:r>
              <a:rPr lang="en-US" dirty="0"/>
              <a:t>Money is a primary factor, e.g. Medicaid investments, cuts and commitment</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0FE55C34-EAF0-446D-AE9A-56F48AB254B7}"/>
              </a:ext>
            </a:extLst>
          </p:cNvPr>
          <p:cNvSpPr>
            <a:spLocks noGrp="1"/>
          </p:cNvSpPr>
          <p:nvPr>
            <p:ph type="sldNum" sz="quarter" idx="10"/>
          </p:nvPr>
        </p:nvSpPr>
        <p:spPr/>
        <p:txBody>
          <a:bodyPr/>
          <a:lstStyle/>
          <a:p>
            <a:fld id="{D07D4089-40B5-457D-927F-16367A53BB79}" type="slidenum">
              <a:rPr lang="en-US" smtClean="0"/>
              <a:pPr/>
              <a:t>36</a:t>
            </a:fld>
            <a:endParaRPr lang="en-US" dirty="0"/>
          </a:p>
        </p:txBody>
      </p:sp>
      <p:sp>
        <p:nvSpPr>
          <p:cNvPr id="4" name="Title 3">
            <a:extLst>
              <a:ext uri="{FF2B5EF4-FFF2-40B4-BE49-F238E27FC236}">
                <a16:creationId xmlns:a16="http://schemas.microsoft.com/office/drawing/2014/main" id="{8D994ED4-753C-414C-B28C-20A175AE64AB}"/>
              </a:ext>
            </a:extLst>
          </p:cNvPr>
          <p:cNvSpPr>
            <a:spLocks noGrp="1"/>
          </p:cNvSpPr>
          <p:nvPr>
            <p:ph type="title"/>
          </p:nvPr>
        </p:nvSpPr>
        <p:spPr/>
        <p:txBody>
          <a:bodyPr/>
          <a:lstStyle/>
          <a:p>
            <a:r>
              <a:rPr lang="en-US" dirty="0"/>
              <a:t>Some Lessons from NY</a:t>
            </a:r>
          </a:p>
        </p:txBody>
      </p:sp>
    </p:spTree>
    <p:extLst>
      <p:ext uri="{BB962C8B-B14F-4D97-AF65-F5344CB8AC3E}">
        <p14:creationId xmlns:p14="http://schemas.microsoft.com/office/powerpoint/2010/main" val="357760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F35A49A-B41F-4D49-A979-FF9DF6D8BFAA}"/>
              </a:ext>
            </a:extLst>
          </p:cNvPr>
          <p:cNvSpPr>
            <a:spLocks noGrp="1"/>
          </p:cNvSpPr>
          <p:nvPr>
            <p:ph type="sldNum" sz="quarter" idx="10"/>
          </p:nvPr>
        </p:nvSpPr>
        <p:spPr/>
        <p:txBody>
          <a:bodyPr/>
          <a:lstStyle/>
          <a:p>
            <a:fld id="{D07D4089-40B5-457D-927F-16367A53BB79}" type="slidenum">
              <a:rPr lang="en-US" smtClean="0"/>
              <a:pPr/>
              <a:t>37</a:t>
            </a:fld>
            <a:endParaRPr lang="en-US" dirty="0"/>
          </a:p>
        </p:txBody>
      </p:sp>
      <p:sp>
        <p:nvSpPr>
          <p:cNvPr id="10" name="Title 9">
            <a:extLst>
              <a:ext uri="{FF2B5EF4-FFF2-40B4-BE49-F238E27FC236}">
                <a16:creationId xmlns:a16="http://schemas.microsoft.com/office/drawing/2014/main" id="{9A35BC7D-1EA7-4797-84E2-583B92B25F5E}"/>
              </a:ext>
            </a:extLst>
          </p:cNvPr>
          <p:cNvSpPr>
            <a:spLocks noGrp="1"/>
          </p:cNvSpPr>
          <p:nvPr>
            <p:ph type="title"/>
          </p:nvPr>
        </p:nvSpPr>
        <p:spPr/>
        <p:txBody>
          <a:bodyPr/>
          <a:lstStyle/>
          <a:p>
            <a:endParaRPr lang="en-US"/>
          </a:p>
        </p:txBody>
      </p:sp>
      <p:sp>
        <p:nvSpPr>
          <p:cNvPr id="11" name="Text Placeholder 10">
            <a:extLst>
              <a:ext uri="{FF2B5EF4-FFF2-40B4-BE49-F238E27FC236}">
                <a16:creationId xmlns:a16="http://schemas.microsoft.com/office/drawing/2014/main" id="{35686874-3C93-43CD-9281-14289E28AD2F}"/>
              </a:ext>
            </a:extLst>
          </p:cNvPr>
          <p:cNvSpPr>
            <a:spLocks noGrp="1"/>
          </p:cNvSpPr>
          <p:nvPr>
            <p:ph type="body" sz="quarter" idx="11"/>
          </p:nvPr>
        </p:nvSpPr>
        <p:spPr>
          <a:xfrm>
            <a:off x="457201" y="2564780"/>
            <a:ext cx="8229598" cy="1728439"/>
          </a:xfrm>
        </p:spPr>
        <p:txBody>
          <a:bodyPr>
            <a:noAutofit/>
          </a:bodyPr>
          <a:lstStyle/>
          <a:p>
            <a:pPr algn="l"/>
            <a:endParaRPr lang="en-US" dirty="0">
              <a:solidFill>
                <a:srgbClr val="FF0000"/>
              </a:solidFill>
            </a:endParaRPr>
          </a:p>
          <a:p>
            <a:pPr algn="l"/>
            <a:r>
              <a:rPr lang="en-US" dirty="0">
                <a:solidFill>
                  <a:srgbClr val="FF0000"/>
                </a:solidFill>
              </a:rPr>
              <a:t>		Kevin Martone, TAC				Harvey Rosenthal, NYAPRS</a:t>
            </a:r>
          </a:p>
          <a:p>
            <a:pPr algn="l"/>
            <a:r>
              <a:rPr lang="en-US" dirty="0">
                <a:solidFill>
                  <a:srgbClr val="FF0000"/>
                </a:solidFill>
              </a:rPr>
              <a:t>		</a:t>
            </a:r>
            <a:r>
              <a:rPr lang="en-US" dirty="0">
                <a:solidFill>
                  <a:srgbClr val="FF0000"/>
                </a:solidFill>
                <a:hlinkClick r:id="rId2"/>
              </a:rPr>
              <a:t>kmartone@tacinc.org </a:t>
            </a:r>
            <a:r>
              <a:rPr lang="en-US" dirty="0">
                <a:solidFill>
                  <a:srgbClr val="FF0000"/>
                </a:solidFill>
              </a:rPr>
              <a:t>			</a:t>
            </a:r>
            <a:r>
              <a:rPr lang="en-US" dirty="0">
                <a:solidFill>
                  <a:srgbClr val="FF0000"/>
                </a:solidFill>
                <a:hlinkClick r:id="rId3"/>
              </a:rPr>
              <a:t>harveyr@nyaprs.org</a:t>
            </a:r>
            <a:endParaRPr lang="en-US" dirty="0">
              <a:solidFill>
                <a:srgbClr val="FF0000"/>
              </a:solidFill>
            </a:endParaRPr>
          </a:p>
        </p:txBody>
      </p:sp>
    </p:spTree>
    <p:extLst>
      <p:ext uri="{BB962C8B-B14F-4D97-AF65-F5344CB8AC3E}">
        <p14:creationId xmlns:p14="http://schemas.microsoft.com/office/powerpoint/2010/main" val="179840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59C0B0E4-C8D7-4BFF-97F6-003855201A83}"/>
              </a:ext>
            </a:extLst>
          </p:cNvPr>
          <p:cNvSpPr>
            <a:spLocks noGrp="1"/>
          </p:cNvSpPr>
          <p:nvPr>
            <p:ph idx="1"/>
          </p:nvPr>
        </p:nvSpPr>
        <p:spPr/>
        <p:txBody>
          <a:bodyPr>
            <a:normAutofit fontScale="92500" lnSpcReduction="10000"/>
          </a:bodyPr>
          <a:lstStyle/>
          <a:p>
            <a:pPr lvl="0"/>
            <a:r>
              <a:rPr lang="en-US" dirty="0"/>
              <a:t>What is Olmstead?</a:t>
            </a:r>
          </a:p>
          <a:p>
            <a:pPr lvl="0"/>
            <a:r>
              <a:rPr lang="en-US" dirty="0"/>
              <a:t>What does community integration mean?  </a:t>
            </a:r>
          </a:p>
          <a:p>
            <a:pPr lvl="0"/>
            <a:r>
              <a:rPr lang="en-US" dirty="0"/>
              <a:t>What did the U.S. Supreme Court say regarding Olmstead Plans?</a:t>
            </a:r>
          </a:p>
          <a:p>
            <a:r>
              <a:rPr lang="en-US" dirty="0"/>
              <a:t>What should an effective Olmstead Plan include?</a:t>
            </a:r>
          </a:p>
          <a:p>
            <a:pPr lvl="0"/>
            <a:r>
              <a:rPr lang="en-US" dirty="0"/>
              <a:t>How have states approached Olmstead planning?</a:t>
            </a:r>
          </a:p>
          <a:p>
            <a:pPr lvl="0"/>
            <a:r>
              <a:rPr lang="en-US" dirty="0"/>
              <a:t>What are examples of activities in Olmstead Plans?</a:t>
            </a:r>
          </a:p>
          <a:p>
            <a:pPr lvl="0"/>
            <a:r>
              <a:rPr lang="en-US" dirty="0"/>
              <a:t>What are some lessons learned in working with states on Olmstead planning?</a:t>
            </a:r>
          </a:p>
          <a:p>
            <a:endParaRPr lang="en-US" dirty="0"/>
          </a:p>
        </p:txBody>
      </p:sp>
      <p:sp>
        <p:nvSpPr>
          <p:cNvPr id="3" name="Slide Number Placeholder 2">
            <a:extLst>
              <a:ext uri="{FF2B5EF4-FFF2-40B4-BE49-F238E27FC236}">
                <a16:creationId xmlns:a16="http://schemas.microsoft.com/office/drawing/2014/main" id="{8BAFA7D1-63FC-4DE9-833F-3B0B43581C56}"/>
              </a:ext>
            </a:extLst>
          </p:cNvPr>
          <p:cNvSpPr>
            <a:spLocks noGrp="1"/>
          </p:cNvSpPr>
          <p:nvPr>
            <p:ph type="sldNum" sz="quarter" idx="10"/>
          </p:nvPr>
        </p:nvSpPr>
        <p:spPr/>
        <p:txBody>
          <a:bodyPr/>
          <a:lstStyle/>
          <a:p>
            <a:fld id="{D07D4089-40B5-457D-927F-16367A53BB79}" type="slidenum">
              <a:rPr lang="en-US" smtClean="0"/>
              <a:pPr/>
              <a:t>4</a:t>
            </a:fld>
            <a:endParaRPr lang="en-US" dirty="0"/>
          </a:p>
        </p:txBody>
      </p:sp>
      <p:sp>
        <p:nvSpPr>
          <p:cNvPr id="5" name="Title 4">
            <a:extLst>
              <a:ext uri="{FF2B5EF4-FFF2-40B4-BE49-F238E27FC236}">
                <a16:creationId xmlns:a16="http://schemas.microsoft.com/office/drawing/2014/main" id="{51483DC0-EE30-4E3C-A888-3308C31E3123}"/>
              </a:ext>
            </a:extLst>
          </p:cNvPr>
          <p:cNvSpPr>
            <a:spLocks noGrp="1"/>
          </p:cNvSpPr>
          <p:nvPr>
            <p:ph type="title"/>
          </p:nvPr>
        </p:nvSpPr>
        <p:spPr/>
        <p:txBody>
          <a:bodyPr/>
          <a:lstStyle/>
          <a:p>
            <a:r>
              <a:rPr lang="en-US" dirty="0"/>
              <a:t>Topics to be Discussed </a:t>
            </a:r>
          </a:p>
        </p:txBody>
      </p:sp>
    </p:spTree>
    <p:extLst>
      <p:ext uri="{BB962C8B-B14F-4D97-AF65-F5344CB8AC3E}">
        <p14:creationId xmlns:p14="http://schemas.microsoft.com/office/powerpoint/2010/main" val="398144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defTabSz="914400">
              <a:buFont typeface="Arial" pitchFamily="34" charset="0"/>
              <a:buChar char="•"/>
            </a:pPr>
            <a:r>
              <a:rPr lang="en-US" sz="2400" dirty="0">
                <a:solidFill>
                  <a:prstClr val="black"/>
                </a:solidFill>
                <a:cs typeface="Arial" pitchFamily="34" charset="0"/>
              </a:rPr>
              <a:t>In the landmark </a:t>
            </a:r>
            <a:r>
              <a:rPr lang="en-US" sz="2400" i="1" dirty="0">
                <a:solidFill>
                  <a:prstClr val="black"/>
                </a:solidFill>
                <a:cs typeface="Arial" pitchFamily="34" charset="0"/>
              </a:rPr>
              <a:t>Olmstead v. L.C. </a:t>
            </a:r>
            <a:r>
              <a:rPr lang="en-US" sz="2400" dirty="0">
                <a:solidFill>
                  <a:prstClr val="black"/>
                </a:solidFill>
                <a:cs typeface="Arial" pitchFamily="34" charset="0"/>
              </a:rPr>
              <a:t>decision (1999), the U.S. Supreme Court held that states have an affirmative obligation to ensure that individuals with disabilities live in the most integrated settings possible.</a:t>
            </a:r>
          </a:p>
          <a:p>
            <a:pPr lvl="0" defTabSz="914400">
              <a:buNone/>
            </a:pPr>
            <a:endParaRPr lang="en-US" sz="2400" dirty="0">
              <a:solidFill>
                <a:prstClr val="black"/>
              </a:solidFill>
              <a:cs typeface="Arial" pitchFamily="34" charset="0"/>
            </a:endParaRPr>
          </a:p>
          <a:p>
            <a:pPr lvl="0" defTabSz="914400">
              <a:buFont typeface="Arial" pitchFamily="34" charset="0"/>
              <a:buChar char="•"/>
            </a:pPr>
            <a:r>
              <a:rPr lang="en-US" sz="2400" dirty="0">
                <a:solidFill>
                  <a:prstClr val="black"/>
                </a:solidFill>
                <a:cs typeface="Arial" pitchFamily="34" charset="0"/>
              </a:rPr>
              <a:t>The regulations implementing Title II of the Americans with Disabilities Act (ADA) define an integrated setting as one that “enables individuals with disabilities to interact with nondisabled persons to the fullest extent possible.” </a:t>
            </a:r>
          </a:p>
          <a:p>
            <a:pPr lvl="0" defTabSz="914400">
              <a:buFont typeface="Arial" pitchFamily="34" charset="0"/>
              <a:buChar char="•"/>
            </a:pPr>
            <a:endParaRPr lang="en-US" sz="2400" dirty="0">
              <a:solidFill>
                <a:prstClr val="black"/>
              </a:solidFill>
              <a:cs typeface="Arial" pitchFamily="34" charset="0"/>
            </a:endParaRPr>
          </a:p>
          <a:p>
            <a:pPr lvl="0" defTabSz="914400">
              <a:buFont typeface="Arial" pitchFamily="34" charset="0"/>
              <a:buChar char="•"/>
            </a:pPr>
            <a:r>
              <a:rPr lang="en-US" sz="2400" dirty="0">
                <a:solidFill>
                  <a:prstClr val="black"/>
                </a:solidFill>
                <a:cs typeface="Arial" pitchFamily="34" charset="0"/>
              </a:rPr>
              <a:t>28 C.F.R. § 35.130(d)</a:t>
            </a:r>
          </a:p>
          <a:p>
            <a:pPr lvl="0" defTabSz="914400">
              <a:buFont typeface="Arial" pitchFamily="34" charset="0"/>
              <a:buChar char="•"/>
            </a:pPr>
            <a:r>
              <a:rPr lang="en-US" sz="2400" dirty="0">
                <a:solidFill>
                  <a:prstClr val="black"/>
                </a:solidFill>
                <a:cs typeface="Arial" pitchFamily="34" charset="0"/>
              </a:rPr>
              <a:t>28 C.F.R. § Pt. 35, App. A (2010) (addressing § 35.130)</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5</a:t>
            </a:fld>
            <a:endParaRPr lang="en-US" dirty="0"/>
          </a:p>
        </p:txBody>
      </p:sp>
      <p:sp>
        <p:nvSpPr>
          <p:cNvPr id="4" name="Title 3"/>
          <p:cNvSpPr>
            <a:spLocks noGrp="1"/>
          </p:cNvSpPr>
          <p:nvPr>
            <p:ph type="title"/>
          </p:nvPr>
        </p:nvSpPr>
        <p:spPr/>
        <p:txBody>
          <a:bodyPr/>
          <a:lstStyle/>
          <a:p>
            <a:r>
              <a:rPr lang="en-US" dirty="0"/>
              <a:t>The Mandate for Community Integration </a:t>
            </a:r>
          </a:p>
        </p:txBody>
      </p:sp>
    </p:spTree>
    <p:extLst>
      <p:ext uri="{BB962C8B-B14F-4D97-AF65-F5344CB8AC3E}">
        <p14:creationId xmlns:p14="http://schemas.microsoft.com/office/powerpoint/2010/main" val="2264257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2685"/>
            <a:ext cx="8229600" cy="3438856"/>
          </a:xfrm>
        </p:spPr>
        <p:txBody>
          <a:bodyPr/>
          <a:lstStyle/>
          <a:p>
            <a:pPr marL="0" indent="0">
              <a:buNone/>
            </a:pPr>
            <a:r>
              <a:rPr lang="en-US" sz="2400" dirty="0">
                <a:solidFill>
                  <a:prstClr val="black"/>
                </a:solidFill>
                <a:cs typeface="Arial" pitchFamily="34" charset="0"/>
              </a:rPr>
              <a:t>“Integrated settings are located in mainstream society; offer access to community activities and opportunities at times, frequencies and with persons of an individual’s choosing; afford individuals choice in their daily life activities; and, provide individuals with disabilities the opportunity to interact with non-disabled persons to the fullest extent possible. Evidence-based practices that provide scattered-site housing with supportive services are examples of integrated settings.”</a:t>
            </a:r>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6</a:t>
            </a:fld>
            <a:endParaRPr lang="en-US" dirty="0"/>
          </a:p>
        </p:txBody>
      </p:sp>
      <p:sp>
        <p:nvSpPr>
          <p:cNvPr id="4" name="Title 3"/>
          <p:cNvSpPr>
            <a:spLocks noGrp="1"/>
          </p:cNvSpPr>
          <p:nvPr>
            <p:ph type="title"/>
          </p:nvPr>
        </p:nvSpPr>
        <p:spPr/>
        <p:txBody>
          <a:bodyPr/>
          <a:lstStyle/>
          <a:p>
            <a:r>
              <a:rPr lang="en-US" dirty="0"/>
              <a:t>Community Integration Defined</a:t>
            </a:r>
          </a:p>
        </p:txBody>
      </p:sp>
      <p:sp>
        <p:nvSpPr>
          <p:cNvPr id="5" name="TextBox 4"/>
          <p:cNvSpPr txBox="1"/>
          <p:nvPr/>
        </p:nvSpPr>
        <p:spPr>
          <a:xfrm>
            <a:off x="723900" y="4922520"/>
            <a:ext cx="7696200" cy="584775"/>
          </a:xfrm>
          <a:prstGeom prst="rect">
            <a:avLst/>
          </a:prstGeom>
          <a:noFill/>
        </p:spPr>
        <p:txBody>
          <a:bodyPr wrap="square" rtlCol="0">
            <a:spAutoFit/>
          </a:bodyPr>
          <a:lstStyle/>
          <a:p>
            <a:pPr lvl="0" defTabSz="914400"/>
            <a:r>
              <a:rPr lang="en-US" sz="1600" dirty="0">
                <a:solidFill>
                  <a:prstClr val="black"/>
                </a:solidFill>
              </a:rPr>
              <a:t>U.S. Department of Justice. </a:t>
            </a:r>
            <a:r>
              <a:rPr lang="en-US" sz="1600" i="1" dirty="0">
                <a:solidFill>
                  <a:prstClr val="black"/>
                </a:solidFill>
              </a:rPr>
              <a:t>Statement of the Department of Justice on Enforcement of the Integration Mandate of Title II of the Americans with Disabilities Act and Olmstead v. L.C.</a:t>
            </a:r>
            <a:r>
              <a:rPr lang="en-US" sz="1600" dirty="0">
                <a:solidFill>
                  <a:prstClr val="black"/>
                </a:solidFill>
              </a:rPr>
              <a:t> </a:t>
            </a:r>
          </a:p>
        </p:txBody>
      </p:sp>
    </p:spTree>
    <p:extLst>
      <p:ext uri="{BB962C8B-B14F-4D97-AF65-F5344CB8AC3E}">
        <p14:creationId xmlns:p14="http://schemas.microsoft.com/office/powerpoint/2010/main" val="2936636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9785"/>
            <a:ext cx="8229600" cy="4482796"/>
          </a:xfrm>
        </p:spPr>
        <p:txBody>
          <a:bodyPr>
            <a:normAutofit/>
          </a:bodyPr>
          <a:lstStyle/>
          <a:p>
            <a:pPr marL="0" indent="0">
              <a:buNone/>
            </a:pPr>
            <a:r>
              <a:rPr lang="en-US" sz="2600" dirty="0">
                <a:latin typeface="+mj-lt"/>
              </a:rPr>
              <a:t>“By contrast, segregated settings often have qualities of an institutional nature. Segregated settings include, but are not limited to: (1) congregate settings populated exclusively or primarily with individuals with disabilities; (2) congregate settings characterized by regimentation in daily activities, lack of privacy or autonomy, policies limiting visitors, or limits on individuals’ ability to engage freely in community activities and to manage their own activities of daily living; or (3) settings that provide for daytime activities primarily with other individuals with disabilities.”</a:t>
            </a:r>
          </a:p>
          <a:p>
            <a:pPr marL="0" indent="0">
              <a:buNone/>
            </a:pPr>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7</a:t>
            </a:fld>
            <a:endParaRPr lang="en-US" dirty="0"/>
          </a:p>
        </p:txBody>
      </p:sp>
      <p:sp>
        <p:nvSpPr>
          <p:cNvPr id="4" name="Title 3"/>
          <p:cNvSpPr>
            <a:spLocks noGrp="1"/>
          </p:cNvSpPr>
          <p:nvPr>
            <p:ph type="title"/>
          </p:nvPr>
        </p:nvSpPr>
        <p:spPr/>
        <p:txBody>
          <a:bodyPr/>
          <a:lstStyle/>
          <a:p>
            <a:r>
              <a:rPr lang="en-US" dirty="0"/>
              <a:t>Community Integration Defined</a:t>
            </a:r>
          </a:p>
        </p:txBody>
      </p:sp>
      <p:sp>
        <p:nvSpPr>
          <p:cNvPr id="5" name="TextBox 4"/>
          <p:cNvSpPr txBox="1"/>
          <p:nvPr/>
        </p:nvSpPr>
        <p:spPr>
          <a:xfrm>
            <a:off x="586740" y="5510133"/>
            <a:ext cx="7871460" cy="584775"/>
          </a:xfrm>
          <a:prstGeom prst="rect">
            <a:avLst/>
          </a:prstGeom>
          <a:noFill/>
        </p:spPr>
        <p:txBody>
          <a:bodyPr wrap="square" rtlCol="0">
            <a:spAutoFit/>
          </a:bodyPr>
          <a:lstStyle/>
          <a:p>
            <a:pPr lvl="0" defTabSz="914400"/>
            <a:r>
              <a:rPr lang="en-US" sz="1600" dirty="0">
                <a:solidFill>
                  <a:prstClr val="black"/>
                </a:solidFill>
              </a:rPr>
              <a:t>U.S. Department of Justice. </a:t>
            </a:r>
            <a:r>
              <a:rPr lang="en-US" sz="1600" i="1" dirty="0">
                <a:solidFill>
                  <a:prstClr val="black"/>
                </a:solidFill>
              </a:rPr>
              <a:t>Statement of the Department of Justice on Enforcement of the Integration Mandate of Title II of the Americans with Disabilities Act and Olmstead v. L.C.</a:t>
            </a:r>
            <a:r>
              <a:rPr lang="en-US" sz="1600" dirty="0">
                <a:solidFill>
                  <a:prstClr val="black"/>
                </a:solidFill>
              </a:rPr>
              <a:t> </a:t>
            </a:r>
          </a:p>
        </p:txBody>
      </p:sp>
    </p:spTree>
    <p:extLst>
      <p:ext uri="{BB962C8B-B14F-4D97-AF65-F5344CB8AC3E}">
        <p14:creationId xmlns:p14="http://schemas.microsoft.com/office/powerpoint/2010/main" val="251939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2685"/>
            <a:ext cx="8229600" cy="3949808"/>
          </a:xfrm>
        </p:spPr>
        <p:txBody>
          <a:bodyPr>
            <a:normAutofit fontScale="77500" lnSpcReduction="20000"/>
          </a:bodyPr>
          <a:lstStyle/>
          <a:p>
            <a:r>
              <a:rPr lang="en-US" dirty="0"/>
              <a:t>In its decision, the Supreme Court stated that if a state had a, “….</a:t>
            </a:r>
            <a:r>
              <a:rPr lang="en-US" b="1" dirty="0"/>
              <a:t>comprehensive, effectively working plan</a:t>
            </a:r>
            <a:r>
              <a:rPr lang="en-US" dirty="0"/>
              <a:t> for placing qualified persons with mental disabilities in less restrictive settings, and a waiting list that moved at a reasonable pace not controlled by the state’s endeavors to keep its institutions fully populated, the reasonable modification standard [of the ADA] would be met.” </a:t>
            </a:r>
          </a:p>
          <a:p>
            <a:pPr>
              <a:buNone/>
            </a:pPr>
            <a:endParaRPr lang="en-US" dirty="0"/>
          </a:p>
          <a:p>
            <a:r>
              <a:rPr lang="en-US" dirty="0"/>
              <a:t>For an </a:t>
            </a:r>
            <a:r>
              <a:rPr lang="en-US" i="1" dirty="0"/>
              <a:t>Olmstead</a:t>
            </a:r>
            <a:r>
              <a:rPr lang="en-US" dirty="0"/>
              <a:t> Plan to serve as a reasonable defense against legal action it must include, “…concrete and reliable commitments to expand integrated opportunities….and there must be funding to support the plan.” </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8</a:t>
            </a:fld>
            <a:endParaRPr lang="en-US" dirty="0"/>
          </a:p>
        </p:txBody>
      </p:sp>
      <p:sp>
        <p:nvSpPr>
          <p:cNvPr id="4" name="Title 3"/>
          <p:cNvSpPr>
            <a:spLocks noGrp="1"/>
          </p:cNvSpPr>
          <p:nvPr>
            <p:ph type="title"/>
          </p:nvPr>
        </p:nvSpPr>
        <p:spPr/>
        <p:txBody>
          <a:bodyPr>
            <a:normAutofit/>
          </a:bodyPr>
          <a:lstStyle/>
          <a:p>
            <a:r>
              <a:rPr lang="en-US" dirty="0"/>
              <a:t>What is an Olmstead Plan?</a:t>
            </a:r>
          </a:p>
        </p:txBody>
      </p:sp>
      <p:sp>
        <p:nvSpPr>
          <p:cNvPr id="5" name="TextBox 4"/>
          <p:cNvSpPr txBox="1"/>
          <p:nvPr/>
        </p:nvSpPr>
        <p:spPr>
          <a:xfrm>
            <a:off x="775252" y="5383352"/>
            <a:ext cx="8229599" cy="861774"/>
          </a:xfrm>
          <a:prstGeom prst="rect">
            <a:avLst/>
          </a:prstGeom>
          <a:noFill/>
        </p:spPr>
        <p:txBody>
          <a:bodyPr wrap="square" rtlCol="0">
            <a:spAutoFit/>
          </a:bodyPr>
          <a:lstStyle/>
          <a:p>
            <a:pPr lvl="0"/>
            <a:r>
              <a:rPr lang="en-US" sz="1600" dirty="0">
                <a:solidFill>
                  <a:prstClr val="black"/>
                </a:solidFill>
              </a:rPr>
              <a:t>U.S. Department of Justice. </a:t>
            </a:r>
            <a:r>
              <a:rPr lang="en-US" sz="1600" i="1" dirty="0">
                <a:solidFill>
                  <a:prstClr val="black"/>
                </a:solidFill>
              </a:rPr>
              <a:t>Statement of the Department of Justice on Enforcement of the Integration Mandate of Title II of the Americans with Disabilities Act and Olmstead v. L.C.</a:t>
            </a:r>
            <a:r>
              <a:rPr lang="en-US" sz="1600" dirty="0">
                <a:solidFill>
                  <a:prstClr val="black"/>
                </a:solidFill>
              </a:rPr>
              <a:t> </a:t>
            </a:r>
          </a:p>
          <a:p>
            <a:endParaRPr lang="en-US" dirty="0"/>
          </a:p>
        </p:txBody>
      </p:sp>
    </p:spTree>
    <p:extLst>
      <p:ext uri="{BB962C8B-B14F-4D97-AF65-F5344CB8AC3E}">
        <p14:creationId xmlns:p14="http://schemas.microsoft.com/office/powerpoint/2010/main" val="3644330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buFont typeface="Arial"/>
              <a:buChar char="•"/>
            </a:pPr>
            <a:r>
              <a:rPr lang="en-US" sz="2400" dirty="0">
                <a:solidFill>
                  <a:srgbClr val="000000"/>
                </a:solidFill>
              </a:rPr>
              <a:t>A description of the state’s current system of providing community-based services and supports to people with disabilities;</a:t>
            </a:r>
          </a:p>
          <a:p>
            <a:pPr marL="0" lvl="1" indent="0">
              <a:buNone/>
            </a:pPr>
            <a:endParaRPr lang="en-US" sz="2400" dirty="0">
              <a:solidFill>
                <a:srgbClr val="000000"/>
              </a:solidFill>
            </a:endParaRPr>
          </a:p>
          <a:p>
            <a:pPr marL="342900" lvl="1" indent="-342900">
              <a:buFont typeface="Arial"/>
              <a:buChar char="•"/>
            </a:pPr>
            <a:r>
              <a:rPr lang="en-US" sz="2400" dirty="0">
                <a:solidFill>
                  <a:srgbClr val="000000"/>
                </a:solidFill>
              </a:rPr>
              <a:t>An assessment of the strengths and weaknesses of that system; and</a:t>
            </a:r>
          </a:p>
          <a:p>
            <a:pPr marL="342900" lvl="1" indent="-342900">
              <a:buFont typeface="Arial"/>
              <a:buChar char="•"/>
            </a:pPr>
            <a:endParaRPr lang="en-US" sz="2400" dirty="0">
              <a:solidFill>
                <a:srgbClr val="000000"/>
              </a:solidFill>
            </a:endParaRPr>
          </a:p>
          <a:p>
            <a:pPr marL="342900" lvl="1" indent="-342900">
              <a:buFont typeface="Arial"/>
              <a:buChar char="•"/>
            </a:pPr>
            <a:r>
              <a:rPr lang="en-US" sz="2400" dirty="0">
                <a:solidFill>
                  <a:srgbClr val="000000"/>
                </a:solidFill>
              </a:rPr>
              <a:t>A description of the state’s plan and goals for expanding opportunities for providing community-based services and supports to people with disabilities.</a:t>
            </a:r>
          </a:p>
          <a:p>
            <a:endParaRPr lang="en-US" dirty="0"/>
          </a:p>
        </p:txBody>
      </p:sp>
      <p:sp>
        <p:nvSpPr>
          <p:cNvPr id="3" name="Slide Number Placeholder 2"/>
          <p:cNvSpPr>
            <a:spLocks noGrp="1"/>
          </p:cNvSpPr>
          <p:nvPr>
            <p:ph type="sldNum" sz="quarter" idx="10"/>
          </p:nvPr>
        </p:nvSpPr>
        <p:spPr/>
        <p:txBody>
          <a:bodyPr/>
          <a:lstStyle/>
          <a:p>
            <a:fld id="{D07D4089-40B5-457D-927F-16367A53BB79}" type="slidenum">
              <a:rPr lang="en-US" smtClean="0"/>
              <a:pPr/>
              <a:t>9</a:t>
            </a:fld>
            <a:endParaRPr lang="en-US" dirty="0"/>
          </a:p>
        </p:txBody>
      </p:sp>
      <p:sp>
        <p:nvSpPr>
          <p:cNvPr id="4" name="Title 3"/>
          <p:cNvSpPr>
            <a:spLocks noGrp="1"/>
          </p:cNvSpPr>
          <p:nvPr>
            <p:ph type="title"/>
          </p:nvPr>
        </p:nvSpPr>
        <p:spPr/>
        <p:txBody>
          <a:bodyPr>
            <a:normAutofit fontScale="90000"/>
          </a:bodyPr>
          <a:lstStyle/>
          <a:p>
            <a:br>
              <a:rPr lang="en-US" dirty="0"/>
            </a:br>
            <a:r>
              <a:rPr lang="en-US" dirty="0"/>
              <a:t>Olmstead Plan should generally include:</a:t>
            </a:r>
            <a:br>
              <a:rPr lang="en-US" dirty="0"/>
            </a:br>
            <a:endParaRPr lang="en-US" dirty="0"/>
          </a:p>
        </p:txBody>
      </p:sp>
    </p:spTree>
    <p:extLst>
      <p:ext uri="{BB962C8B-B14F-4D97-AF65-F5344CB8AC3E}">
        <p14:creationId xmlns:p14="http://schemas.microsoft.com/office/powerpoint/2010/main" val="3209052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D7567B4A9D08340A9CD879536FBBF0B" ma:contentTypeVersion="0" ma:contentTypeDescription="Create a new document." ma:contentTypeScope="" ma:versionID="3a03756d4686309846c7543f4fba2013">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B4CCCB-F68A-4847-8650-1C4E92953A3B}">
  <ds:schemaRefs>
    <ds:schemaRef ds:uri="http://schemas.microsoft.com/sharepoint/v3/contenttype/forms"/>
  </ds:schemaRefs>
</ds:datastoreItem>
</file>

<file path=customXml/itemProps2.xml><?xml version="1.0" encoding="utf-8"?>
<ds:datastoreItem xmlns:ds="http://schemas.openxmlformats.org/officeDocument/2006/customXml" ds:itemID="{D724B1BD-77A9-4768-A23D-21880EA48C8E}">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8CBCEFB4-742E-443D-9468-4896F46C3E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746</TotalTime>
  <Words>2371</Words>
  <Application>Microsoft Office PowerPoint</Application>
  <PresentationFormat>On-screen Show (4:3)</PresentationFormat>
  <Paragraphs>310</Paragraphs>
  <Slides>37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 Olmstead Planning – Where do we stand? </vt:lpstr>
      <vt:lpstr>Disclaimer</vt:lpstr>
      <vt:lpstr>Olmstead Planning and Implementation </vt:lpstr>
      <vt:lpstr>Topics to be Discussed </vt:lpstr>
      <vt:lpstr>The Mandate for Community Integration </vt:lpstr>
      <vt:lpstr>Community Integration Defined</vt:lpstr>
      <vt:lpstr>Community Integration Defined</vt:lpstr>
      <vt:lpstr>What is an Olmstead Plan?</vt:lpstr>
      <vt:lpstr> Olmstead Plan should generally include: </vt:lpstr>
      <vt:lpstr>Settings often addressed in Olmstead Plans</vt:lpstr>
      <vt:lpstr>Examples of Key Olmstead Plan Ingredients</vt:lpstr>
      <vt:lpstr>Examples of Data Analysis*</vt:lpstr>
      <vt:lpstr> Cycle of Olmstead Planning </vt:lpstr>
      <vt:lpstr>State Approaches to Olmstead Planning </vt:lpstr>
      <vt:lpstr>Examples of Stakeholder Input</vt:lpstr>
      <vt:lpstr>State Experiences and Implementation Issues</vt:lpstr>
      <vt:lpstr>State Experiences and Implementation Issues</vt:lpstr>
      <vt:lpstr>Cautions</vt:lpstr>
      <vt:lpstr>Takeaways</vt:lpstr>
      <vt:lpstr>Takeaways</vt:lpstr>
      <vt:lpstr>New York Olmstead Planning and Implementation</vt:lpstr>
      <vt:lpstr>New York’s Olmstead related Policies</vt:lpstr>
      <vt:lpstr>Statutorily Defined MISSC Members: State Agencies</vt:lpstr>
      <vt:lpstr>Statutorily Defined MISSC Members: Public Members</vt:lpstr>
      <vt:lpstr>MISCC 2002-2011</vt:lpstr>
      <vt:lpstr>Employment Activities unrelated to the MISCC</vt:lpstr>
      <vt:lpstr>New York Makes Work Pay   2009-2011 </vt:lpstr>
      <vt:lpstr>Cuomo Administration   2011-</vt:lpstr>
      <vt:lpstr>2013 Recommendations of the Olmstead Cabinet </vt:lpstr>
      <vt:lpstr>2014 Employment First  Executive Order: Goals</vt:lpstr>
      <vt:lpstr>Some Employment First  Strategies</vt:lpstr>
      <vt:lpstr>Adult Home Settlement Implementation</vt:lpstr>
      <vt:lpstr>Medicaid Redesign Team 1   2012-13</vt:lpstr>
      <vt:lpstr>Medicaid Redesign Team 2</vt:lpstr>
      <vt:lpstr>Criminal Justice  2019</vt:lpstr>
      <vt:lpstr>Some Lessons from NY</vt:lpstr>
      <vt:lpstr>PowerPoint Presentation</vt:lpstr>
    </vt:vector>
  </TitlesOfParts>
  <Company>Crosby Marketing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Loffler</dc:creator>
  <cp:lastModifiedBy>Jennifer Mathis</cp:lastModifiedBy>
  <cp:revision>106</cp:revision>
  <dcterms:created xsi:type="dcterms:W3CDTF">2018-02-20T15:28:46Z</dcterms:created>
  <dcterms:modified xsi:type="dcterms:W3CDTF">2020-05-26T21:40:44Z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0x010100AD7567B4A9D08340A9CD879536FBBF0B</vt:lpwstr>
  </property>
</Properties>
</file>